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99" r:id="rId2"/>
    <p:sldId id="304" r:id="rId3"/>
    <p:sldId id="301" r:id="rId4"/>
    <p:sldId id="309" r:id="rId5"/>
    <p:sldId id="302" r:id="rId6"/>
    <p:sldId id="303" r:id="rId7"/>
    <p:sldId id="305" r:id="rId8"/>
    <p:sldId id="291" r:id="rId9"/>
    <p:sldId id="310" r:id="rId10"/>
    <p:sldId id="313" r:id="rId11"/>
    <p:sldId id="306" r:id="rId12"/>
    <p:sldId id="311" r:id="rId13"/>
    <p:sldId id="312" r:id="rId14"/>
    <p:sldId id="314" r:id="rId15"/>
    <p:sldId id="308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6" r:id="rId24"/>
    <p:sldId id="322" r:id="rId25"/>
    <p:sldId id="323" r:id="rId26"/>
    <p:sldId id="324" r:id="rId27"/>
    <p:sldId id="325" r:id="rId28"/>
    <p:sldId id="327" r:id="rId29"/>
    <p:sldId id="328" r:id="rId30"/>
    <p:sldId id="330" r:id="rId31"/>
    <p:sldId id="336" r:id="rId32"/>
    <p:sldId id="331" r:id="rId33"/>
    <p:sldId id="333" r:id="rId34"/>
    <p:sldId id="332" r:id="rId35"/>
    <p:sldId id="334" r:id="rId36"/>
    <p:sldId id="335" r:id="rId37"/>
    <p:sldId id="329" r:id="rId38"/>
    <p:sldId id="338" r:id="rId39"/>
    <p:sldId id="339" r:id="rId40"/>
    <p:sldId id="340" r:id="rId41"/>
    <p:sldId id="341" r:id="rId42"/>
    <p:sldId id="342" r:id="rId43"/>
    <p:sldId id="343" r:id="rId44"/>
    <p:sldId id="337" r:id="rId45"/>
    <p:sldId id="344" r:id="rId46"/>
    <p:sldId id="346" r:id="rId47"/>
    <p:sldId id="345" r:id="rId48"/>
    <p:sldId id="347" r:id="rId49"/>
  </p:sldIdLst>
  <p:sldSz cx="9144000" cy="6858000" type="screen4x3"/>
  <p:notesSz cx="6797675" cy="9926638"/>
  <p:defaultTextStyle>
    <a:defPPr>
      <a:defRPr lang="sv-SE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ACA"/>
    <a:srgbClr val="34656B"/>
    <a:srgbClr val="95C4D7"/>
    <a:srgbClr val="7AB6C8"/>
    <a:srgbClr val="08383B"/>
    <a:srgbClr val="834D3E"/>
    <a:srgbClr val="DA4689"/>
    <a:srgbClr val="00535E"/>
    <a:srgbClr val="00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27" autoAdjust="0"/>
    <p:restoredTop sz="87813" autoAdjust="0"/>
  </p:normalViewPr>
  <p:slideViewPr>
    <p:cSldViewPr>
      <p:cViewPr varScale="1">
        <p:scale>
          <a:sx n="78" d="100"/>
          <a:sy n="78" d="100"/>
        </p:scale>
        <p:origin x="103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88"/>
    </p:cViewPr>
  </p:sorterViewPr>
  <p:notesViewPr>
    <p:cSldViewPr showGuides="1">
      <p:cViewPr varScale="1">
        <p:scale>
          <a:sx n="117" d="100"/>
          <a:sy n="117" d="100"/>
        </p:scale>
        <p:origin x="40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5599E-30F4-094A-9E1B-9E46645CAEB6}" type="datetimeFigureOut">
              <a:rPr lang="sv-SE" smtClean="0"/>
              <a:t>2017-12-04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240E7-E407-2243-8613-602B6CE3AA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025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88B3-57A0-9849-9EE7-26EE6918FEDB}" type="datetimeFigureOut">
              <a:rPr lang="sv-SE" smtClean="0"/>
              <a:t>2017-12-04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FDE7-8855-1640-8AE5-E2948FE193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07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140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539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667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9327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857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28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137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21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980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485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04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718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479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622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603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047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486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854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0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845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004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39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 smtClean="0">
              <a:latin typeface="+mn-lt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784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81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98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79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35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70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53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86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08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926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DE7-8855-1640-8AE5-E2948FE1932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19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76288"/>
          </a:xfrm>
          <a:prstGeom prst="rect">
            <a:avLst/>
          </a:prstGeom>
        </p:spPr>
      </p:pic>
      <p:pic>
        <p:nvPicPr>
          <p:cNvPr id="14" name="Bildobjekt 13" descr="PPT 2014 Mönster L 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7396"/>
            <a:ext cx="9144000" cy="980605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756000" y="1918801"/>
            <a:ext cx="7632424" cy="144022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4000"/>
              </a:lnSpc>
              <a:defRPr sz="34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56000" y="3696419"/>
            <a:ext cx="7632000" cy="1245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724"/>
              </a:lnSpc>
              <a:spcBef>
                <a:spcPts val="0"/>
              </a:spcBef>
              <a:buNone/>
              <a:defRPr sz="2600" b="1" spc="0" baseline="0">
                <a:solidFill>
                  <a:schemeClr val="bg1"/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Lägg till underrubrik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4942800"/>
            <a:ext cx="3780000" cy="72000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142" indent="0" algn="r">
              <a:buNone/>
              <a:defRPr sz="1200">
                <a:solidFill>
                  <a:schemeClr val="bg1"/>
                </a:solidFill>
              </a:defRPr>
            </a:lvl2pPr>
            <a:lvl3pPr marL="914282" indent="0" algn="r">
              <a:buNone/>
              <a:defRPr sz="1200">
                <a:solidFill>
                  <a:schemeClr val="bg1"/>
                </a:solidFill>
              </a:defRPr>
            </a:lvl3pPr>
            <a:lvl4pPr marL="1371422" indent="0" algn="r">
              <a:buNone/>
              <a:defRPr sz="1200">
                <a:solidFill>
                  <a:schemeClr val="bg1"/>
                </a:solidFill>
              </a:defRPr>
            </a:lvl4pPr>
            <a:lvl5pPr marL="1828563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indent="0" algn="r">
              <a:lnSpc>
                <a:spcPts val="1500"/>
              </a:lnSpc>
              <a:spcBef>
                <a:spcPts val="0"/>
              </a:spcBef>
              <a:buNone/>
            </a:pPr>
            <a:r>
              <a:rPr lang="sv-SE" sz="1200" dirty="0" smtClean="0">
                <a:solidFill>
                  <a:schemeClr val="bg1"/>
                </a:solidFill>
              </a:rPr>
              <a:t>Förnamn Efternamn</a:t>
            </a:r>
          </a:p>
          <a:p>
            <a:pPr marL="0" indent="0" algn="r">
              <a:lnSpc>
                <a:spcPts val="1500"/>
              </a:lnSpc>
              <a:spcBef>
                <a:spcPts val="0"/>
              </a:spcBef>
              <a:buNone/>
            </a:pPr>
            <a:r>
              <a:rPr lang="sv-SE" sz="1200" i="1" dirty="0" smtClean="0">
                <a:solidFill>
                  <a:schemeClr val="bg1"/>
                </a:solidFill>
              </a:rPr>
              <a:t>Eventuell titel</a:t>
            </a:r>
          </a:p>
          <a:p>
            <a:pPr marL="0" indent="0" algn="r">
              <a:lnSpc>
                <a:spcPts val="1500"/>
              </a:lnSpc>
              <a:spcBef>
                <a:spcPts val="0"/>
              </a:spcBef>
              <a:buNone/>
            </a:pPr>
            <a:r>
              <a:rPr lang="sv-SE" sz="1200" dirty="0" smtClean="0">
                <a:solidFill>
                  <a:schemeClr val="bg1"/>
                </a:solidFill>
              </a:rPr>
              <a:t>Datum: 2016-05-01 </a:t>
            </a:r>
            <a:endParaRPr lang="sv-SE" sz="1200" dirty="0">
              <a:solidFill>
                <a:schemeClr val="bg1"/>
              </a:solidFill>
            </a:endParaRPr>
          </a:p>
        </p:txBody>
      </p:sp>
      <p:pic>
        <p:nvPicPr>
          <p:cNvPr id="12" name="Bildobjekt 11" descr="PPT 2014 VR LOGO NE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1"/>
            <a:ext cx="1800000" cy="17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1/2-sidesbild ned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3429000"/>
            <a:ext cx="9144000" cy="3429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8064000" cy="432000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972000"/>
            <a:ext cx="8063999" cy="2268000"/>
          </a:xfrm>
        </p:spPr>
        <p:txBody>
          <a:bodyPr lIns="0" tIns="0" rIns="0" bIns="0"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smtClean="0"/>
              <a:t>Punktlista nivå 2</a:t>
            </a:r>
          </a:p>
          <a:p>
            <a:pPr lvl="1"/>
            <a:endParaRPr lang="sv-SE" dirty="0" smtClean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2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1/2-sidesbild öv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79999"/>
            <a:ext cx="8064000" cy="2502000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brödtext.</a:t>
            </a:r>
            <a:endParaRPr lang="sv-SE" dirty="0"/>
          </a:p>
        </p:txBody>
      </p:sp>
      <p:sp>
        <p:nvSpPr>
          <p:cNvPr id="5" name="Platshållare för bild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3429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7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0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1/2-sidesbild öv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3429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3780000"/>
            <a:ext cx="8064000" cy="432000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4391999"/>
            <a:ext cx="8063999" cy="18720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err="1" smtClean="0"/>
              <a:t>Puktlista</a:t>
            </a:r>
            <a:r>
              <a:rPr lang="sv-SE" dirty="0" smtClean="0"/>
              <a:t> nivå 2</a:t>
            </a:r>
          </a:p>
        </p:txBody>
      </p:sp>
      <p:pic>
        <p:nvPicPr>
          <p:cNvPr id="7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9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. 4/5-sidesbild ned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" y="1350001"/>
            <a:ext cx="9144000" cy="55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331200"/>
            <a:ext cx="8064000" cy="864000"/>
          </a:xfr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50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1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text. 4/5-sidesbild öv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687999"/>
            <a:ext cx="8064000" cy="576000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i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bildtext.</a:t>
            </a:r>
            <a:endParaRPr lang="sv-SE" dirty="0"/>
          </a:p>
        </p:txBody>
      </p:sp>
      <p:sp>
        <p:nvSpPr>
          <p:cNvPr id="5" name="Platshållare för bild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55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7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63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Bild hög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9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084000" y="0"/>
            <a:ext cx="3060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60000"/>
            <a:ext cx="5184000" cy="6156000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brödtext.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24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Bild hög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9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084000" y="0"/>
            <a:ext cx="3060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5184000" cy="864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403999"/>
            <a:ext cx="5184000" cy="50400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smtClean="0"/>
              <a:t>Punktlista nivå 2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5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Bild vänst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3060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3420000" y="360001"/>
            <a:ext cx="5184000" cy="5903999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brödtext.</a:t>
            </a:r>
            <a:endParaRPr lang="sv-SE" dirty="0"/>
          </a:p>
        </p:txBody>
      </p:sp>
      <p:pic>
        <p:nvPicPr>
          <p:cNvPr id="5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3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Bild vänst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420000" y="360000"/>
            <a:ext cx="5184000" cy="864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3060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3420000" y="1404000"/>
            <a:ext cx="5184000" cy="48600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smtClean="0"/>
              <a:t>Punktlista nivå 2</a:t>
            </a:r>
          </a:p>
        </p:txBody>
      </p:sp>
      <p:pic>
        <p:nvPicPr>
          <p:cNvPr id="8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2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1/2-sidesbild hög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9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359999"/>
            <a:ext cx="3671999" cy="6120000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brödtext.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76288"/>
          </a:xfrm>
          <a:prstGeom prst="rect">
            <a:avLst/>
          </a:prstGeom>
        </p:spPr>
      </p:pic>
      <p:pic>
        <p:nvPicPr>
          <p:cNvPr id="16" name="Bildobjekt 15" descr="VR Mönster Grön 5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7273"/>
            <a:ext cx="9144000" cy="811427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756000" y="1913447"/>
            <a:ext cx="7632000" cy="144022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4000"/>
              </a:lnSpc>
              <a:defRPr sz="3400" b="1" cap="all" spc="0" baseline="0">
                <a:solidFill>
                  <a:srgbClr val="006432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56000" y="3696419"/>
            <a:ext cx="7632000" cy="1245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724"/>
              </a:lnSpc>
              <a:spcBef>
                <a:spcPts val="0"/>
              </a:spcBef>
              <a:buNone/>
              <a:defRPr sz="2600" b="1" spc="0" baseline="0">
                <a:solidFill>
                  <a:schemeClr val="tx1"/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Lägg till underrubrik</a:t>
            </a:r>
            <a:endParaRPr lang="sv-SE" dirty="0"/>
          </a:p>
        </p:txBody>
      </p:sp>
      <p:sp>
        <p:nvSpPr>
          <p:cNvPr id="15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4942800"/>
            <a:ext cx="3780000" cy="72000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142" indent="0" algn="r">
              <a:buNone/>
              <a:defRPr sz="1200">
                <a:solidFill>
                  <a:schemeClr val="bg1"/>
                </a:solidFill>
              </a:defRPr>
            </a:lvl2pPr>
            <a:lvl3pPr marL="914282" indent="0" algn="r">
              <a:buNone/>
              <a:defRPr sz="1200">
                <a:solidFill>
                  <a:schemeClr val="bg1"/>
                </a:solidFill>
              </a:defRPr>
            </a:lvl3pPr>
            <a:lvl4pPr marL="1371422" indent="0" algn="r">
              <a:buNone/>
              <a:defRPr sz="1200">
                <a:solidFill>
                  <a:schemeClr val="bg1"/>
                </a:solidFill>
              </a:defRPr>
            </a:lvl4pPr>
            <a:lvl5pPr marL="1828563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indent="0" algn="r">
              <a:lnSpc>
                <a:spcPts val="1500"/>
              </a:lnSpc>
              <a:spcBef>
                <a:spcPts val="0"/>
              </a:spcBef>
              <a:buNone/>
            </a:pPr>
            <a:r>
              <a:rPr lang="sv-SE" sz="1200" dirty="0" smtClean="0"/>
              <a:t>Förnamn Efternamn</a:t>
            </a:r>
          </a:p>
          <a:p>
            <a:pPr marL="0" indent="0" algn="r">
              <a:lnSpc>
                <a:spcPts val="1500"/>
              </a:lnSpc>
              <a:spcBef>
                <a:spcPts val="0"/>
              </a:spcBef>
              <a:buNone/>
            </a:pPr>
            <a:r>
              <a:rPr lang="sv-SE" sz="1200" i="1" dirty="0" smtClean="0"/>
              <a:t>Eventuell titel</a:t>
            </a:r>
            <a:endParaRPr lang="sv-SE" sz="1200" dirty="0" smtClean="0"/>
          </a:p>
          <a:p>
            <a:pPr marL="0" indent="0" algn="r">
              <a:lnSpc>
                <a:spcPts val="1500"/>
              </a:lnSpc>
              <a:spcBef>
                <a:spcPts val="0"/>
              </a:spcBef>
              <a:buNone/>
            </a:pPr>
            <a:r>
              <a:rPr lang="sv-SE" sz="1200" dirty="0" smtClean="0"/>
              <a:t>Datum: 2016-05-01</a:t>
            </a:r>
            <a:endParaRPr lang="sv-SE" sz="120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93" y="-4452"/>
            <a:ext cx="1797013" cy="17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2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1/2-sidesbild hög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3740400" cy="864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403998"/>
            <a:ext cx="3744000" cy="52200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smtClean="0"/>
              <a:t>Punktlista nivå 2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4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1/2-sidesbild vänst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1" y="360001"/>
            <a:ext cx="3671999" cy="5903999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brödtext.</a:t>
            </a:r>
            <a:endParaRPr lang="sv-SE" dirty="0"/>
          </a:p>
        </p:txBody>
      </p:sp>
      <p:sp>
        <p:nvSpPr>
          <p:cNvPr id="5" name="Platshållare för bild 9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4572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7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38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1/2-sidesbild vänst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932041" y="360000"/>
            <a:ext cx="3671999" cy="864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41" y="1404000"/>
            <a:ext cx="3671999" cy="48600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smtClean="0"/>
              <a:t>Punktlista nivå 2</a:t>
            </a:r>
          </a:p>
        </p:txBody>
      </p:sp>
      <p:sp>
        <p:nvSpPr>
          <p:cNvPr id="8" name="Platshållare för bild 9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4572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9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Diagram ned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/>
          <p:cNvSpPr>
            <a:spLocks noGrp="1"/>
          </p:cNvSpPr>
          <p:nvPr>
            <p:ph type="chart" sz="quarter" idx="12"/>
          </p:nvPr>
        </p:nvSpPr>
        <p:spPr>
          <a:xfrm>
            <a:off x="0" y="4581525"/>
            <a:ext cx="9144000" cy="2270125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60001"/>
            <a:ext cx="8064000" cy="4031999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sv-SE" sz="2600" dirty="0" smtClean="0">
                <a:latin typeface="Times New Roman"/>
                <a:cs typeface="Times New Roman"/>
              </a:rPr>
              <a:t>Lägg till brödtext.</a:t>
            </a:r>
            <a:endParaRPr lang="sv-SE" sz="2600" dirty="0">
              <a:latin typeface="Times New Roman"/>
              <a:cs typeface="Times New Roman"/>
            </a:endParaRPr>
          </a:p>
        </p:txBody>
      </p:sp>
      <p:pic>
        <p:nvPicPr>
          <p:cNvPr id="5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0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Diagram ned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8064000" cy="432000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972000"/>
            <a:ext cx="8063999" cy="3420000"/>
          </a:xfrm>
        </p:spPr>
        <p:txBody>
          <a:bodyPr lIns="0" tIns="0" rIns="0" bIns="0"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smtClean="0"/>
              <a:t>Punktlista nivå 2</a:t>
            </a:r>
          </a:p>
          <a:p>
            <a:pPr lvl="1"/>
            <a:endParaRPr lang="sv-SE" dirty="0" smtClean="0"/>
          </a:p>
        </p:txBody>
      </p:sp>
      <p:sp>
        <p:nvSpPr>
          <p:cNvPr id="8" name="Platshållare för diagram 6"/>
          <p:cNvSpPr>
            <a:spLocks noGrp="1"/>
          </p:cNvSpPr>
          <p:nvPr>
            <p:ph type="chart" sz="quarter" idx="12"/>
          </p:nvPr>
        </p:nvSpPr>
        <p:spPr>
          <a:xfrm>
            <a:off x="0" y="4581525"/>
            <a:ext cx="9144000" cy="2270125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pic>
        <p:nvPicPr>
          <p:cNvPr id="6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2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Diagram öv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663999"/>
            <a:ext cx="8064000" cy="3600000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brödtext.</a:t>
            </a:r>
            <a:endParaRPr lang="sv-SE" dirty="0"/>
          </a:p>
        </p:txBody>
      </p:sp>
      <p:sp>
        <p:nvSpPr>
          <p:cNvPr id="5" name="Platshållare för diagram 6"/>
          <p:cNvSpPr>
            <a:spLocks noGrp="1"/>
          </p:cNvSpPr>
          <p:nvPr>
            <p:ph type="chart" sz="quarter" idx="12"/>
          </p:nvPr>
        </p:nvSpPr>
        <p:spPr>
          <a:xfrm>
            <a:off x="1354" y="-1"/>
            <a:ext cx="9144000" cy="2304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pic>
        <p:nvPicPr>
          <p:cNvPr id="7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6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Diagram öv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2664000"/>
            <a:ext cx="8064000" cy="432000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3276000"/>
            <a:ext cx="8064896" cy="29880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err="1" smtClean="0"/>
              <a:t>Puktlista</a:t>
            </a:r>
            <a:r>
              <a:rPr lang="sv-SE" dirty="0" smtClean="0"/>
              <a:t> nivå 2</a:t>
            </a:r>
          </a:p>
        </p:txBody>
      </p:sp>
      <p:sp>
        <p:nvSpPr>
          <p:cNvPr id="6" name="Platshållare för diagram 6"/>
          <p:cNvSpPr>
            <a:spLocks noGrp="1"/>
          </p:cNvSpPr>
          <p:nvPr>
            <p:ph type="chart" sz="quarter" idx="12"/>
          </p:nvPr>
        </p:nvSpPr>
        <p:spPr>
          <a:xfrm>
            <a:off x="1354" y="-1"/>
            <a:ext cx="9144000" cy="2304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pic>
        <p:nvPicPr>
          <p:cNvPr id="7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4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1/2 sidesdiagram ned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iagram 3"/>
          <p:cNvSpPr>
            <a:spLocks noGrp="1"/>
          </p:cNvSpPr>
          <p:nvPr>
            <p:ph type="chart" sz="quarter" idx="12"/>
          </p:nvPr>
        </p:nvSpPr>
        <p:spPr>
          <a:xfrm>
            <a:off x="0" y="3429000"/>
            <a:ext cx="9144000" cy="3429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59999"/>
            <a:ext cx="8064000" cy="2880000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sv-SE" sz="2600" dirty="0" smtClean="0">
                <a:latin typeface="Times New Roman"/>
                <a:cs typeface="Times New Roman"/>
              </a:rPr>
              <a:t>Lägg till brödtext.</a:t>
            </a:r>
            <a:endParaRPr lang="sv-SE" sz="2600" dirty="0">
              <a:latin typeface="Times New Roman"/>
              <a:cs typeface="Times New Roman"/>
            </a:endParaRPr>
          </a:p>
        </p:txBody>
      </p:sp>
      <p:pic>
        <p:nvPicPr>
          <p:cNvPr id="7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0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1/2-sidesdiagram ned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8064000" cy="432000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971999"/>
            <a:ext cx="8063999" cy="2268000"/>
          </a:xfrm>
        </p:spPr>
        <p:txBody>
          <a:bodyPr lIns="0" tIns="0" rIns="0" bIns="0"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smtClean="0"/>
              <a:t>Punktlista nivå 2</a:t>
            </a:r>
          </a:p>
          <a:p>
            <a:pPr lvl="1"/>
            <a:endParaRPr lang="sv-SE" dirty="0" smtClean="0"/>
          </a:p>
        </p:txBody>
      </p:sp>
      <p:sp>
        <p:nvSpPr>
          <p:cNvPr id="6" name="Platshållare för diagram 3"/>
          <p:cNvSpPr>
            <a:spLocks noGrp="1"/>
          </p:cNvSpPr>
          <p:nvPr>
            <p:ph type="chart" sz="quarter" idx="12"/>
          </p:nvPr>
        </p:nvSpPr>
        <p:spPr>
          <a:xfrm>
            <a:off x="0" y="3429000"/>
            <a:ext cx="9144000" cy="3429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pic>
        <p:nvPicPr>
          <p:cNvPr id="8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1/2-sidesdiagram öv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iagram 2"/>
          <p:cNvSpPr>
            <a:spLocks noGrp="1"/>
          </p:cNvSpPr>
          <p:nvPr>
            <p:ph type="chart" sz="quarter" idx="12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80000"/>
            <a:ext cx="8064000" cy="2502000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brödtext.</a:t>
            </a:r>
            <a:endParaRPr lang="sv-SE" dirty="0"/>
          </a:p>
        </p:txBody>
      </p:sp>
      <p:pic>
        <p:nvPicPr>
          <p:cNvPr id="5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6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och brödtex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540001" y="330335"/>
            <a:ext cx="8063999" cy="461665"/>
          </a:xfrm>
        </p:spPr>
        <p:txBody>
          <a:bodyPr lIns="0" tIns="0" rIns="0" bIns="0" anchor="b" anchorCtr="0">
            <a:noAutofit/>
          </a:bodyPr>
          <a:lstStyle>
            <a:lvl1pPr algn="ctr" fontAlgn="b">
              <a:lnSpc>
                <a:spcPts val="3600"/>
              </a:lnSpc>
              <a:defRPr sz="3000" b="1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971999"/>
            <a:ext cx="8063999" cy="5292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2" indent="0"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282" indent="0"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422" indent="0"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563" indent="0"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600" dirty="0" smtClean="0">
                <a:latin typeface="Times New Roman"/>
                <a:cs typeface="Times New Roman"/>
              </a:rPr>
              <a:t>Lägg till brödtext.</a:t>
            </a:r>
            <a:endParaRPr lang="sv-SE" sz="2600" dirty="0">
              <a:latin typeface="Times New Roman"/>
              <a:cs typeface="Times New Roman"/>
            </a:endParaRPr>
          </a:p>
        </p:txBody>
      </p:sp>
      <p:pic>
        <p:nvPicPr>
          <p:cNvPr id="5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5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1/2-sidesdiagram öv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3780000"/>
            <a:ext cx="8064000" cy="432000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4391999"/>
            <a:ext cx="8063999" cy="18720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err="1" smtClean="0"/>
              <a:t>Puktlista</a:t>
            </a:r>
            <a:r>
              <a:rPr lang="sv-SE" dirty="0" smtClean="0"/>
              <a:t> nivå 2</a:t>
            </a:r>
          </a:p>
        </p:txBody>
      </p:sp>
      <p:sp>
        <p:nvSpPr>
          <p:cNvPr id="7" name="Platshållare för diagram 2"/>
          <p:cNvSpPr>
            <a:spLocks noGrp="1"/>
          </p:cNvSpPr>
          <p:nvPr>
            <p:ph type="chart" sz="quarter" idx="12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pic>
        <p:nvPicPr>
          <p:cNvPr id="6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7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. 4/5-sidesdiagram ned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iagram 3"/>
          <p:cNvSpPr>
            <a:spLocks noGrp="1"/>
          </p:cNvSpPr>
          <p:nvPr>
            <p:ph type="chart" sz="quarter" idx="12"/>
          </p:nvPr>
        </p:nvSpPr>
        <p:spPr>
          <a:xfrm>
            <a:off x="0" y="1341438"/>
            <a:ext cx="9144000" cy="5508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331200"/>
            <a:ext cx="8064000" cy="864000"/>
          </a:xfr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pic>
        <p:nvPicPr>
          <p:cNvPr id="2050" name="Picture 2" descr="L:\E-Print_Åke Wallén\Vetenskapsrådet\OH-mall\Just dec 2014\PPT 2014 Mo¦ênster S VI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7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text. 4/5-sidesdiagram öv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688000"/>
            <a:ext cx="8064000" cy="577544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bildtext.</a:t>
            </a:r>
            <a:endParaRPr lang="sv-SE" dirty="0"/>
          </a:p>
        </p:txBody>
      </p:sp>
      <p:sp>
        <p:nvSpPr>
          <p:cNvPr id="7" name="Platshållare för diagram 3"/>
          <p:cNvSpPr>
            <a:spLocks noGrp="1"/>
          </p:cNvSpPr>
          <p:nvPr>
            <p:ph type="chart" sz="quarter" idx="12"/>
          </p:nvPr>
        </p:nvSpPr>
        <p:spPr>
          <a:xfrm>
            <a:off x="0" y="0"/>
            <a:ext cx="9144000" cy="5508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pic>
        <p:nvPicPr>
          <p:cNvPr id="5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91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1/2-sidesdiagram hög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iagram 2"/>
          <p:cNvSpPr>
            <a:spLocks noGrp="1"/>
          </p:cNvSpPr>
          <p:nvPr>
            <p:ph type="chart" sz="quarter" idx="12"/>
          </p:nvPr>
        </p:nvSpPr>
        <p:spPr>
          <a:xfrm>
            <a:off x="4572000" y="0"/>
            <a:ext cx="4572000" cy="685165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360000"/>
            <a:ext cx="3671999" cy="6120000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brödtext.</a:t>
            </a:r>
            <a:endParaRPr lang="sv-SE" dirty="0"/>
          </a:p>
        </p:txBody>
      </p:sp>
      <p:pic>
        <p:nvPicPr>
          <p:cNvPr id="5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53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1/2-sidesdiagram hög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0001" y="360000"/>
            <a:ext cx="3671999" cy="864000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1403999"/>
            <a:ext cx="3671999" cy="50940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smtClean="0"/>
              <a:t>Punktlista nivå 2</a:t>
            </a:r>
          </a:p>
        </p:txBody>
      </p:sp>
      <p:sp>
        <p:nvSpPr>
          <p:cNvPr id="9" name="Platshållare för diagram 2"/>
          <p:cNvSpPr>
            <a:spLocks noGrp="1"/>
          </p:cNvSpPr>
          <p:nvPr>
            <p:ph type="chart" sz="quarter" idx="12"/>
          </p:nvPr>
        </p:nvSpPr>
        <p:spPr>
          <a:xfrm>
            <a:off x="4572000" y="0"/>
            <a:ext cx="4572000" cy="685165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pic>
        <p:nvPicPr>
          <p:cNvPr id="7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5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1/2-sidesdiagram vänst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iagram 2"/>
          <p:cNvSpPr>
            <a:spLocks noGrp="1"/>
          </p:cNvSpPr>
          <p:nvPr>
            <p:ph type="chart" sz="quarter" idx="12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1" y="360000"/>
            <a:ext cx="3671999" cy="5903999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brödtext.</a:t>
            </a:r>
            <a:endParaRPr lang="sv-SE" dirty="0"/>
          </a:p>
        </p:txBody>
      </p:sp>
      <p:pic>
        <p:nvPicPr>
          <p:cNvPr id="5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98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1/2-sidesdiagram vänste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932041" y="360000"/>
            <a:ext cx="3671999" cy="864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41" y="1404000"/>
            <a:ext cx="3671999" cy="48600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smtClean="0"/>
              <a:t>Punktlista nivå 2</a:t>
            </a:r>
          </a:p>
        </p:txBody>
      </p:sp>
      <p:sp>
        <p:nvSpPr>
          <p:cNvPr id="9" name="Platshållare för diagram 2"/>
          <p:cNvSpPr>
            <a:spLocks noGrp="1"/>
          </p:cNvSpPr>
          <p:nvPr>
            <p:ph type="chart" sz="quarter" idx="12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pic>
        <p:nvPicPr>
          <p:cNvPr id="8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4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" y="-1"/>
            <a:ext cx="9141054" cy="6874073"/>
          </a:xfrm>
          <a:prstGeom prst="rect">
            <a:avLst/>
          </a:prstGeom>
        </p:spPr>
      </p:pic>
      <p:pic>
        <p:nvPicPr>
          <p:cNvPr id="6" name="Bildobjekt 5" descr="PPT 2014 Mönster M GRÖ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1216"/>
            <a:ext cx="9144000" cy="556784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756000" y="1915200"/>
            <a:ext cx="7632000" cy="14400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4000"/>
              </a:lnSpc>
              <a:defRPr sz="34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56000" y="3697200"/>
            <a:ext cx="7632000" cy="1245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724"/>
              </a:lnSpc>
              <a:spcBef>
                <a:spcPts val="0"/>
              </a:spcBef>
              <a:buNone/>
              <a:defRPr sz="2600" b="1" spc="0" baseline="0">
                <a:solidFill>
                  <a:schemeClr val="tx1"/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Lägg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11839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blank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83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och punktlist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540000" y="360000"/>
            <a:ext cx="8064000" cy="432000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3600"/>
              </a:lnSpc>
              <a:defRPr sz="3000" b="1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pic>
        <p:nvPicPr>
          <p:cNvPr id="5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971999"/>
            <a:ext cx="8063999" cy="52920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smtClean="0"/>
              <a:t>Punktlista nivå 2</a:t>
            </a:r>
          </a:p>
        </p:txBody>
      </p:sp>
    </p:spTree>
    <p:extLst>
      <p:ext uri="{BB962C8B-B14F-4D97-AF65-F5344CB8AC3E}">
        <p14:creationId xmlns:p14="http://schemas.microsoft.com/office/powerpoint/2010/main" val="46517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Bild ned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4554000"/>
            <a:ext cx="9144000" cy="2304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31200"/>
            <a:ext cx="8064000" cy="3852000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sv-SE" sz="2600" dirty="0" smtClean="0">
                <a:latin typeface="Times New Roman"/>
                <a:cs typeface="Times New Roman"/>
              </a:rPr>
              <a:t>Lägg till brödtext.</a:t>
            </a:r>
            <a:endParaRPr lang="sv-SE" sz="2600" dirty="0">
              <a:latin typeface="Times New Roman"/>
              <a:cs typeface="Times New Roman"/>
            </a:endParaRP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8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Bild ned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4554000"/>
            <a:ext cx="9144000" cy="2304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8064000" cy="432000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971999"/>
            <a:ext cx="8063999" cy="3384000"/>
          </a:xfrm>
        </p:spPr>
        <p:txBody>
          <a:bodyPr lIns="0" tIns="0" rIns="0" bIns="0"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smtClean="0"/>
              <a:t>Punktlista nivå 2</a:t>
            </a:r>
          </a:p>
          <a:p>
            <a:pPr lvl="1"/>
            <a:endParaRPr lang="sv-SE" dirty="0" smtClean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Bild öv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664000"/>
            <a:ext cx="8064000" cy="3600000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r>
              <a:rPr lang="sv-SE" dirty="0" smtClean="0"/>
              <a:t>Lägg till brödtext.</a:t>
            </a:r>
            <a:endParaRPr lang="sv-SE" dirty="0"/>
          </a:p>
        </p:txBody>
      </p:sp>
      <p:sp>
        <p:nvSpPr>
          <p:cNvPr id="8" name="Platshållare för bild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2304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5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7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. Bild öv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2304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540000" y="2664000"/>
            <a:ext cx="8064000" cy="432000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3600"/>
              </a:lnSpc>
              <a:defRPr sz="3000" b="1" spc="0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3275999"/>
            <a:ext cx="8063999" cy="29880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 smtClean="0"/>
              <a:t>Lägg till punktlista</a:t>
            </a:r>
          </a:p>
          <a:p>
            <a:pPr lvl="1"/>
            <a:r>
              <a:rPr lang="sv-SE" dirty="0" err="1" smtClean="0"/>
              <a:t>Puktlista</a:t>
            </a:r>
            <a:r>
              <a:rPr lang="sv-SE" dirty="0" smtClean="0"/>
              <a:t> nivå 2</a:t>
            </a:r>
          </a:p>
        </p:txBody>
      </p:sp>
      <p:pic>
        <p:nvPicPr>
          <p:cNvPr id="6" name="Picture 2" descr="L:\E-Print_Åke Wallén\Vetenskapsrådet\OH-mall\Just dec 2014\PPT 2014 Mo¦ênster S GRO¦ê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6315076"/>
            <a:ext cx="167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3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. 1/2 sidesbild neder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3429000"/>
            <a:ext cx="9144000" cy="3429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59999"/>
            <a:ext cx="8064000" cy="2880000"/>
          </a:xfrm>
        </p:spPr>
        <p:txBody>
          <a:bodyPr lIns="0" tIns="0" rIns="0" bIns="0" numCol="1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1" indent="0">
              <a:buNone/>
              <a:defRPr/>
            </a:lvl2pPr>
            <a:lvl3pPr marL="914282" indent="0">
              <a:buNone/>
              <a:defRPr/>
            </a:lvl3pPr>
            <a:lvl4pPr marL="1371422" indent="0">
              <a:buNone/>
              <a:defRPr/>
            </a:lvl4pPr>
            <a:lvl5pPr marL="1828563" indent="0">
              <a:buNone/>
              <a:defRPr/>
            </a:lvl5pPr>
          </a:lstStyle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sv-SE" sz="2600" dirty="0" smtClean="0">
                <a:latin typeface="Times New Roman"/>
                <a:cs typeface="Times New Roman"/>
              </a:rPr>
              <a:t>Lägg till brödtext.</a:t>
            </a:r>
            <a:endParaRPr lang="sv-SE" sz="2600" dirty="0">
              <a:latin typeface="Times New Roman"/>
              <a:cs typeface="Times New Roman"/>
            </a:endParaRP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108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4" r:id="rId3"/>
    <p:sldLayoutId id="2147483702" r:id="rId4"/>
    <p:sldLayoutId id="2147483663" r:id="rId5"/>
    <p:sldLayoutId id="2147483665" r:id="rId6"/>
    <p:sldLayoutId id="2147483669" r:id="rId7"/>
    <p:sldLayoutId id="2147483675" r:id="rId8"/>
    <p:sldLayoutId id="2147483681" r:id="rId9"/>
    <p:sldLayoutId id="2147483682" r:id="rId10"/>
    <p:sldLayoutId id="2147483685" r:id="rId11"/>
    <p:sldLayoutId id="2147483686" r:id="rId12"/>
    <p:sldLayoutId id="2147483697" r:id="rId13"/>
    <p:sldLayoutId id="2147483699" r:id="rId14"/>
    <p:sldLayoutId id="2147483676" r:id="rId15"/>
    <p:sldLayoutId id="2147483671" r:id="rId16"/>
    <p:sldLayoutId id="2147483652" r:id="rId17"/>
    <p:sldLayoutId id="2147483670" r:id="rId18"/>
    <p:sldLayoutId id="2147483689" r:id="rId19"/>
    <p:sldLayoutId id="2147483690" r:id="rId20"/>
    <p:sldLayoutId id="2147483693" r:id="rId21"/>
    <p:sldLayoutId id="2147483694" r:id="rId22"/>
    <p:sldLayoutId id="2147483677" r:id="rId23"/>
    <p:sldLayoutId id="2147483678" r:id="rId24"/>
    <p:sldLayoutId id="2147483679" r:id="rId25"/>
    <p:sldLayoutId id="2147483680" r:id="rId26"/>
    <p:sldLayoutId id="2147483683" r:id="rId27"/>
    <p:sldLayoutId id="2147483684" r:id="rId28"/>
    <p:sldLayoutId id="2147483687" r:id="rId29"/>
    <p:sldLayoutId id="2147483688" r:id="rId30"/>
    <p:sldLayoutId id="2147483698" r:id="rId31"/>
    <p:sldLayoutId id="2147483700" r:id="rId32"/>
    <p:sldLayoutId id="2147483691" r:id="rId33"/>
    <p:sldLayoutId id="2147483692" r:id="rId34"/>
    <p:sldLayoutId id="2147483695" r:id="rId35"/>
    <p:sldLayoutId id="2147483696" r:id="rId36"/>
    <p:sldLayoutId id="2147483673" r:id="rId37"/>
    <p:sldLayoutId id="2147483701" r:id="rId38"/>
  </p:sldLayoutIdLst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56" indent="-342856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238" indent="-268288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99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27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5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7628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396"/>
            <a:ext cx="9144000" cy="98060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56000" y="2127691"/>
            <a:ext cx="7632000" cy="1231106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sv-SE" sz="4000" b="1" dirty="0" smtClean="0">
                <a:solidFill>
                  <a:schemeClr val="bg1"/>
                </a:solidFill>
              </a:rPr>
              <a:t>FORSKNINGSBAROMETERN</a:t>
            </a:r>
          </a:p>
          <a:p>
            <a:pPr algn="ctr"/>
            <a:r>
              <a:rPr lang="sv-SE" sz="4000" b="1" dirty="0" smtClean="0">
                <a:solidFill>
                  <a:schemeClr val="bg1"/>
                </a:solidFill>
              </a:rPr>
              <a:t>2017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20" y="0"/>
            <a:ext cx="1890979" cy="1799539"/>
          </a:xfrm>
          <a:prstGeom prst="rect">
            <a:avLst/>
          </a:prstGeom>
        </p:spPr>
      </p:pic>
      <p:sp>
        <p:nvSpPr>
          <p:cNvPr id="8" name="Underrubrik 2"/>
          <p:cNvSpPr txBox="1">
            <a:spLocks/>
          </p:cNvSpPr>
          <p:nvPr/>
        </p:nvSpPr>
        <p:spPr>
          <a:xfrm>
            <a:off x="756000" y="3696419"/>
            <a:ext cx="7632000" cy="1260000"/>
          </a:xfrm>
          <a:prstGeom prst="rect">
            <a:avLst/>
          </a:prstGeom>
        </p:spPr>
        <p:txBody>
          <a:bodyPr/>
          <a:lstStyle>
            <a:lvl1pPr marL="342856" indent="-342856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68288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85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9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133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27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5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6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600" b="1" dirty="0" smtClean="0">
                <a:solidFill>
                  <a:schemeClr val="bg1"/>
                </a:solidFill>
              </a:rPr>
              <a:t>Svensk forskning i internationell jämförelse</a:t>
            </a:r>
            <a:endParaRPr lang="sv-SE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dirty="0"/>
              <a:t>Utgifter för FoU som andel av BNP under perioden </a:t>
            </a:r>
            <a:r>
              <a:rPr lang="sv-SE" sz="2200" b="1" dirty="0" smtClean="0"/>
              <a:t>2000–2015</a:t>
            </a:r>
            <a:r>
              <a:rPr lang="sv-SE" sz="2200" b="1" dirty="0"/>
              <a:t>, fördelade på finansierande sektor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39999" y="6354000"/>
            <a:ext cx="4573368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100" i="1" dirty="0"/>
              <a:t>Källa: OECD. Ur Vetenskapsrådet: Forskningsbarometern 2017 (Figur 4</a:t>
            </a:r>
            <a:r>
              <a:rPr lang="sv-SE" sz="1100" i="1" dirty="0" smtClean="0"/>
              <a:t>).</a:t>
            </a:r>
            <a:endParaRPr lang="sv-SE" sz="11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" y="1268760"/>
            <a:ext cx="7570800" cy="46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dirty="0" smtClean="0"/>
              <a:t>Utgifter för FoU per invånare under perioden 2000–2015,</a:t>
            </a:r>
          </a:p>
          <a:p>
            <a:r>
              <a:rPr lang="sv-SE" sz="2200" b="1" dirty="0" smtClean="0"/>
              <a:t>fördelade på finansierande sektor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39999" y="6354000"/>
            <a:ext cx="4573368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100" i="1" dirty="0"/>
              <a:t>Källa: OECD. Ur Vetenskapsrådet: Forskningsbarometern 2017 (Figur </a:t>
            </a:r>
            <a:r>
              <a:rPr lang="sv-SE" sz="1100" i="1" dirty="0" smtClean="0"/>
              <a:t>5).</a:t>
            </a:r>
            <a:endParaRPr lang="sv-SE" sz="11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" y="1268760"/>
            <a:ext cx="7668000" cy="46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/>
              <a:t>Fördelningen av utgifter för FoU </a:t>
            </a:r>
            <a:endParaRPr lang="sv-SE" sz="2200" b="1" i="1" dirty="0" smtClean="0"/>
          </a:p>
          <a:p>
            <a:r>
              <a:rPr lang="sv-SE" sz="2200" b="1" i="1" dirty="0" smtClean="0"/>
              <a:t>på </a:t>
            </a:r>
            <a:r>
              <a:rPr lang="sv-SE" sz="2200" b="1" i="1" dirty="0"/>
              <a:t>utförande sektor år 2015</a:t>
            </a:r>
            <a:endParaRPr lang="sv-SE" sz="2200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39999" y="6354000"/>
            <a:ext cx="4573368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100" i="1" dirty="0"/>
              <a:t>Källa: OECD. Ur Vetenskapsrådet: Forskningsbarometern 2017 (Figur </a:t>
            </a:r>
            <a:r>
              <a:rPr lang="sv-SE" sz="1100" i="1" dirty="0" smtClean="0"/>
              <a:t>6).</a:t>
            </a:r>
            <a:endParaRPr lang="sv-SE" sz="11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" y="1916832"/>
            <a:ext cx="8301600" cy="39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/>
              <a:t>Fördelningen av utgifter för FoU </a:t>
            </a:r>
            <a:r>
              <a:rPr lang="sv-SE" sz="2200" b="1" i="1" dirty="0" smtClean="0"/>
              <a:t>år 2015</a:t>
            </a:r>
          </a:p>
          <a:p>
            <a:r>
              <a:rPr lang="sv-SE" sz="2200" b="1" i="1" dirty="0" smtClean="0"/>
              <a:t>på finansierande sektor</a:t>
            </a:r>
            <a:endParaRPr lang="sv-SE" sz="2200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39999" y="6184800"/>
            <a:ext cx="5081519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100" i="1" dirty="0"/>
              <a:t>Data för Kina adderar inte upp till 100 procent. Källa: OECD. Ur </a:t>
            </a:r>
            <a:r>
              <a:rPr lang="sv-SE" sz="1100" i="1" dirty="0" smtClean="0"/>
              <a:t>Vetenskapsrådet:</a:t>
            </a:r>
          </a:p>
          <a:p>
            <a:r>
              <a:rPr lang="sv-SE" sz="1100" i="1" dirty="0" smtClean="0"/>
              <a:t>Forskningsbarometern </a:t>
            </a:r>
            <a:r>
              <a:rPr lang="sv-SE" sz="1100" i="1" dirty="0"/>
              <a:t>2017 (Figur 7).</a:t>
            </a:r>
            <a:endParaRPr lang="sv-SE" sz="11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6" y="1346400"/>
            <a:ext cx="829502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856"/>
            <a:ext cx="9144000" cy="34381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0"/>
            <a:ext cx="9144000" cy="3420000"/>
          </a:xfrm>
          <a:prstGeom prst="rect">
            <a:avLst/>
          </a:prstGeom>
        </p:spPr>
        <p:txBody>
          <a:bodyPr lIns="0" tIns="0" rIns="0" bIns="720000"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dirty="0" smtClean="0"/>
              <a:t>Personalen i FoU-systemet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0288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/>
              <a:t>Andel av befolkningen som arbetar som forskare (individer), uppdelad på kvinnor och män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184800"/>
            <a:ext cx="5921493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100" i="1" dirty="0"/>
              <a:t>Data från åren 2004, 2009 och 2014 eller närmast tillgängliga år</a:t>
            </a:r>
            <a:r>
              <a:rPr lang="sv-SE" sz="1100" i="1" dirty="0" smtClean="0"/>
              <a:t>. *</a:t>
            </a:r>
            <a:r>
              <a:rPr lang="sv-SE" sz="1100" i="1" dirty="0"/>
              <a:t>För Kina finns </a:t>
            </a:r>
            <a:r>
              <a:rPr lang="sv-SE" sz="1100" i="1" dirty="0" smtClean="0"/>
              <a:t>inte</a:t>
            </a:r>
          </a:p>
          <a:p>
            <a:r>
              <a:rPr lang="sv-SE" sz="1100" i="1" dirty="0" smtClean="0"/>
              <a:t>könsuppdelade </a:t>
            </a:r>
            <a:r>
              <a:rPr lang="sv-SE" sz="1100" i="1" dirty="0"/>
              <a:t>data. Källa: OECD. Ur Vetenskapsrådet: Forskningsbarometern 2017 (Figur 8).</a:t>
            </a:r>
            <a:endParaRPr lang="sv-SE" sz="11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19" y="1268760"/>
            <a:ext cx="5830672" cy="46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/>
              <a:t>Fördelning av forskare (årsverken) mellan företagssektorn, högskolesektorn och den övriga offentliga sektorn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184800"/>
            <a:ext cx="480259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100" i="1" dirty="0"/>
              <a:t>Data från 2014 eller senast tillgängliga år. Källa: OECD. Ur </a:t>
            </a:r>
            <a:r>
              <a:rPr lang="sv-SE" sz="1100" i="1" dirty="0" smtClean="0"/>
              <a:t>Vetenskapsrådet:</a:t>
            </a:r>
          </a:p>
          <a:p>
            <a:r>
              <a:rPr lang="sv-SE" sz="1100" i="1" dirty="0" smtClean="0"/>
              <a:t>Forskningsbarometern </a:t>
            </a:r>
            <a:r>
              <a:rPr lang="sv-SE" sz="1100" i="1" dirty="0"/>
              <a:t>2017 (Figur 9).</a:t>
            </a:r>
            <a:endParaRPr lang="sv-SE" sz="11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9" y="1556792"/>
            <a:ext cx="8256682" cy="41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856"/>
            <a:ext cx="9144000" cy="34381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0"/>
            <a:ext cx="9144000" cy="3420000"/>
          </a:xfrm>
          <a:prstGeom prst="rect">
            <a:avLst/>
          </a:prstGeom>
        </p:spPr>
        <p:txBody>
          <a:bodyPr lIns="0" tIns="0" rIns="0" bIns="720000"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dirty="0" smtClean="0"/>
              <a:t>Svensk vetenskaplig publicering</a:t>
            </a:r>
          </a:p>
          <a:p>
            <a:r>
              <a:rPr lang="sv-SE" sz="4000" dirty="0" smtClean="0"/>
              <a:t>i ett internationellt perspektiv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81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/>
              <a:t>Antal publikationer per tusen invånare och </a:t>
            </a:r>
            <a:r>
              <a:rPr lang="sv-SE" sz="2200" b="1" i="1" dirty="0" smtClean="0"/>
              <a:t/>
            </a:r>
            <a:br>
              <a:rPr lang="sv-SE" sz="2200" b="1" i="1" dirty="0" smtClean="0"/>
            </a:br>
            <a:r>
              <a:rPr lang="sv-SE" sz="2200" b="1" i="1" dirty="0" smtClean="0"/>
              <a:t>citeringsgenomslag </a:t>
            </a:r>
            <a:r>
              <a:rPr lang="sv-SE" sz="2200" b="1" i="1" dirty="0"/>
              <a:t>(andel högciterade publikationer</a:t>
            </a:r>
            <a:r>
              <a:rPr lang="sv-SE" sz="2200" b="1" i="1" dirty="0" smtClean="0"/>
              <a:t>)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022800"/>
            <a:ext cx="5556008" cy="507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100" i="1" dirty="0"/>
              <a:t>Artiklar publicerade under perioden 2013–2015. Cirklarnas yta är proportionerlig </a:t>
            </a:r>
            <a:r>
              <a:rPr lang="sv-SE" sz="1100" i="1" dirty="0" smtClean="0"/>
              <a:t>mot</a:t>
            </a:r>
          </a:p>
          <a:p>
            <a:r>
              <a:rPr lang="sv-SE" sz="1100" i="1" dirty="0" smtClean="0"/>
              <a:t>Landets totala </a:t>
            </a:r>
            <a:r>
              <a:rPr lang="sv-SE" sz="1100" i="1" dirty="0"/>
              <a:t>antal publikationer. Källa: </a:t>
            </a:r>
            <a:r>
              <a:rPr lang="sv-SE" sz="1100" i="1" dirty="0" err="1"/>
              <a:t>Clarivate</a:t>
            </a:r>
            <a:r>
              <a:rPr lang="sv-SE" sz="1100" i="1" dirty="0"/>
              <a:t> </a:t>
            </a:r>
            <a:r>
              <a:rPr lang="sv-SE" sz="1100" i="1" dirty="0" err="1"/>
              <a:t>Analytics</a:t>
            </a:r>
            <a:r>
              <a:rPr lang="sv-SE" sz="1100" i="1" dirty="0"/>
              <a:t> och FN. Ur </a:t>
            </a:r>
            <a:r>
              <a:rPr lang="sv-SE" sz="1100" i="1" dirty="0" smtClean="0"/>
              <a:t>Vetenskapsrådet:</a:t>
            </a:r>
          </a:p>
          <a:p>
            <a:r>
              <a:rPr lang="sv-SE" sz="1100" i="1" dirty="0" smtClean="0"/>
              <a:t>Forskningsbarometern </a:t>
            </a:r>
            <a:r>
              <a:rPr lang="sv-SE" sz="1100" i="1" dirty="0"/>
              <a:t>2017 (Figur 10).</a:t>
            </a:r>
            <a:endParaRPr lang="sv-SE" sz="11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06" y="1340768"/>
            <a:ext cx="6927472" cy="42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Utvecklingen av citeringsgenomslag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022800"/>
            <a:ext cx="6620402" cy="507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Citeringsgenomslag anges för tre perioder. Siffran inom parentes anger landets plats bland samtliga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länder i </a:t>
            </a:r>
            <a:r>
              <a:rPr lang="sv-SE" sz="1100" i="1" dirty="0">
                <a:ea typeface="Times New Roman" panose="02020603050405020304" pitchFamily="18" charset="0"/>
              </a:rPr>
              <a:t>databasen under den sista perioden (2013–2015). Källa: </a:t>
            </a:r>
            <a:r>
              <a:rPr lang="sv-SE" sz="1100" i="1" dirty="0" err="1">
                <a:ea typeface="Times New Roman" panose="02020603050405020304" pitchFamily="18" charset="0"/>
              </a:rPr>
              <a:t>Clarivate</a:t>
            </a:r>
            <a:r>
              <a:rPr lang="sv-SE" sz="1100" i="1" dirty="0">
                <a:ea typeface="Times New Roman" panose="02020603050405020304" pitchFamily="18" charset="0"/>
              </a:rPr>
              <a:t> </a:t>
            </a:r>
            <a:r>
              <a:rPr lang="sv-SE" sz="1100" i="1" dirty="0" err="1">
                <a:ea typeface="Times New Roman" panose="02020603050405020304" pitchFamily="18" charset="0"/>
              </a:rPr>
              <a:t>Analytics</a:t>
            </a:r>
            <a:r>
              <a:rPr lang="sv-SE" sz="1100" i="1" dirty="0">
                <a:ea typeface="Times New Roman" panose="02020603050405020304" pitchFamily="18" charset="0"/>
              </a:rPr>
              <a:t>. Ur Vetenskapsrådet: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Forskningsbarometern </a:t>
            </a:r>
            <a:r>
              <a:rPr lang="sv-SE" sz="1100" i="1" dirty="0">
                <a:ea typeface="Times New Roman" panose="02020603050405020304" pitchFamily="18" charset="0"/>
              </a:rPr>
              <a:t>2017 (Figur 11).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4" y="1196752"/>
            <a:ext cx="6921548" cy="44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856"/>
            <a:ext cx="9144000" cy="3438144"/>
          </a:xfrm>
          <a:prstGeom prst="rect">
            <a:avLst/>
          </a:prstGeom>
        </p:spPr>
      </p:pic>
      <p:sp>
        <p:nvSpPr>
          <p:cNvPr id="3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3000" b="1" dirty="0" smtClean="0"/>
              <a:t>Svensk forskning i 33 indikatorer</a:t>
            </a:r>
            <a:endParaRPr lang="sv-SE" sz="3000" b="1" dirty="0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288000" y="1080000"/>
            <a:ext cx="8568000" cy="1845958"/>
          </a:xfrm>
          <a:prstGeom prst="rect">
            <a:avLst/>
          </a:prstGeom>
        </p:spPr>
        <p:txBody>
          <a:bodyPr lIns="0" tIns="0" rIns="0" bIns="0" numCol="3">
            <a:noAutofit/>
          </a:bodyPr>
          <a:lstStyle>
            <a:lvl1pPr marL="342856" indent="-342856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68288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85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9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133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27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5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6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74688">
              <a:buNone/>
            </a:pPr>
            <a:r>
              <a:rPr lang="sv-SE" sz="2200" b="1" dirty="0" smtClean="0"/>
              <a:t>Finansiering</a:t>
            </a:r>
          </a:p>
          <a:p>
            <a:pPr defTabSz="674688"/>
            <a:r>
              <a:rPr lang="sv-SE" sz="1900" dirty="0" smtClean="0"/>
              <a:t>FoU-investeringar</a:t>
            </a:r>
          </a:p>
          <a:p>
            <a:pPr defTabSz="674688"/>
            <a:r>
              <a:rPr lang="sv-SE" sz="1900" dirty="0"/>
              <a:t>Finansiärer</a:t>
            </a:r>
          </a:p>
          <a:p>
            <a:pPr defTabSz="674688"/>
            <a:r>
              <a:rPr lang="sv-SE" sz="1900" dirty="0"/>
              <a:t>FoU-resurser för </a:t>
            </a:r>
            <a:r>
              <a:rPr lang="sv-SE" sz="1900" dirty="0" smtClean="0"/>
              <a:t>högskolan</a:t>
            </a:r>
          </a:p>
          <a:p>
            <a:pPr defTabSz="674688"/>
            <a:endParaRPr lang="sv-SE" dirty="0" smtClean="0"/>
          </a:p>
          <a:p>
            <a:pPr defTabSz="674688"/>
            <a:endParaRPr lang="sv-SE" dirty="0" smtClean="0"/>
          </a:p>
          <a:p>
            <a:pPr marL="0" indent="0" defTabSz="674688">
              <a:buNone/>
            </a:pPr>
            <a:r>
              <a:rPr lang="sv-SE" sz="2200" b="1" dirty="0" smtClean="0"/>
              <a:t>Forskare</a:t>
            </a:r>
          </a:p>
          <a:p>
            <a:pPr defTabSz="674688"/>
            <a:r>
              <a:rPr lang="sv-SE" sz="1900" dirty="0" smtClean="0"/>
              <a:t>Andel och antal forskare</a:t>
            </a:r>
          </a:p>
          <a:p>
            <a:pPr defTabSz="674688"/>
            <a:r>
              <a:rPr lang="sv-SE" sz="1900" dirty="0" smtClean="0"/>
              <a:t>Jämställdhet</a:t>
            </a:r>
          </a:p>
          <a:p>
            <a:pPr defTabSz="674688"/>
            <a:r>
              <a:rPr lang="sv-SE" sz="1900" dirty="0" smtClean="0"/>
              <a:t>Anställningskategorier</a:t>
            </a:r>
          </a:p>
          <a:p>
            <a:pPr defTabSz="674688"/>
            <a:endParaRPr lang="sv-SE" dirty="0" smtClean="0"/>
          </a:p>
          <a:p>
            <a:pPr defTabSz="674688"/>
            <a:endParaRPr lang="sv-SE" dirty="0" smtClean="0"/>
          </a:p>
          <a:p>
            <a:pPr marL="0" indent="0" defTabSz="674688">
              <a:buNone/>
            </a:pPr>
            <a:r>
              <a:rPr lang="sv-SE" sz="2200" b="1" dirty="0" smtClean="0"/>
              <a:t>Forskningsresultat</a:t>
            </a:r>
          </a:p>
          <a:p>
            <a:pPr defTabSz="674688"/>
            <a:r>
              <a:rPr lang="sv-SE" sz="1900" dirty="0" smtClean="0"/>
              <a:t>Publikationer/capita</a:t>
            </a:r>
            <a:endParaRPr lang="sv-SE" sz="1900" dirty="0"/>
          </a:p>
          <a:p>
            <a:pPr defTabSz="674688"/>
            <a:r>
              <a:rPr lang="sv-SE" sz="1900" dirty="0" smtClean="0"/>
              <a:t>Topp </a:t>
            </a:r>
            <a:r>
              <a:rPr lang="sv-SE" sz="1900" dirty="0"/>
              <a:t>10 % mest citerade</a:t>
            </a:r>
          </a:p>
          <a:p>
            <a:pPr defTabSz="674688"/>
            <a:r>
              <a:rPr lang="sv-SE" sz="1900" dirty="0" smtClean="0"/>
              <a:t>Publikationsvolym</a:t>
            </a:r>
            <a:endParaRPr lang="sv-SE" sz="1900" dirty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/>
              <a:t>Citeringsgenomslag (andel högciterade publikationer inom 16 ämnesområden) för svensk forskning inom olika ämnesområden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022800"/>
            <a:ext cx="5959965" cy="507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100" i="1" dirty="0"/>
              <a:t>Sverige jämförs med medelvärdet för EU15-länderna och världen (samtliga länder i databasen</a:t>
            </a:r>
            <a:r>
              <a:rPr lang="sv-SE" sz="1100" i="1" dirty="0" smtClean="0"/>
              <a:t>).</a:t>
            </a:r>
          </a:p>
          <a:p>
            <a:r>
              <a:rPr lang="sv-SE" sz="1100" i="1" dirty="0" smtClean="0"/>
              <a:t>Artiklar </a:t>
            </a:r>
            <a:r>
              <a:rPr lang="sv-SE" sz="1100" i="1" dirty="0"/>
              <a:t>publicerade 2013–2015. Källa: </a:t>
            </a:r>
            <a:r>
              <a:rPr lang="sv-SE" sz="1100" i="1" dirty="0" err="1"/>
              <a:t>Clarivate</a:t>
            </a:r>
            <a:r>
              <a:rPr lang="sv-SE" sz="1100" i="1" dirty="0"/>
              <a:t> </a:t>
            </a:r>
            <a:r>
              <a:rPr lang="sv-SE" sz="1100" i="1" dirty="0" err="1" smtClean="0"/>
              <a:t>Analytics</a:t>
            </a:r>
            <a:r>
              <a:rPr lang="sv-SE" sz="1100" i="1" dirty="0" smtClean="0"/>
              <a:t>.</a:t>
            </a:r>
            <a:r>
              <a:rPr lang="sv-SE" sz="1100" dirty="0" smtClean="0"/>
              <a:t> Ur </a:t>
            </a:r>
            <a:r>
              <a:rPr lang="sv-SE" sz="1100" dirty="0"/>
              <a:t>Vetenskapsrådet: </a:t>
            </a:r>
            <a:r>
              <a:rPr lang="sv-SE" sz="1100" dirty="0" smtClean="0"/>
              <a:t/>
            </a:r>
            <a:br>
              <a:rPr lang="sv-SE" sz="1100" dirty="0" smtClean="0"/>
            </a:br>
            <a:r>
              <a:rPr lang="sv-SE" sz="1100" dirty="0" smtClean="0"/>
              <a:t>Forskningsbarometern </a:t>
            </a:r>
            <a:r>
              <a:rPr lang="sv-SE" sz="1100" dirty="0"/>
              <a:t>2017 (Figur 12).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7" y="1268760"/>
            <a:ext cx="7073430" cy="44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/>
              <a:t>Ämnesprofil och </a:t>
            </a:r>
            <a:r>
              <a:rPr lang="sv-SE" sz="2200" b="1" i="1" dirty="0" smtClean="0"/>
              <a:t>citeringsgenomslag</a:t>
            </a:r>
          </a:p>
          <a:p>
            <a:r>
              <a:rPr lang="sv-SE" sz="2200" b="1" i="1" dirty="0" smtClean="0"/>
              <a:t>för </a:t>
            </a:r>
            <a:r>
              <a:rPr lang="sv-SE" sz="2200" b="1" i="1" dirty="0"/>
              <a:t>Sverige, USA och </a:t>
            </a:r>
            <a:r>
              <a:rPr lang="sv-SE" sz="2200" b="1" i="1" dirty="0" smtClean="0"/>
              <a:t>Kina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5850000"/>
            <a:ext cx="6445675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100" i="1" dirty="0"/>
              <a:t>Den vågräta axeln visar landets relativa specialiseringsindex (RSI) för 16 ämnesområden. Den </a:t>
            </a:r>
            <a:r>
              <a:rPr lang="sv-SE" sz="1100" i="1" dirty="0" smtClean="0"/>
              <a:t>lodräta</a:t>
            </a:r>
          </a:p>
          <a:p>
            <a:r>
              <a:rPr lang="sv-SE" sz="1100" i="1" dirty="0" smtClean="0"/>
              <a:t>axeln </a:t>
            </a:r>
            <a:r>
              <a:rPr lang="sv-SE" sz="1100" i="1" dirty="0"/>
              <a:t>visar citeringsgenomslag (andelen högciterade publikationer) inom de olika områdena. </a:t>
            </a:r>
            <a:r>
              <a:rPr lang="sv-SE" sz="1100" i="1" dirty="0" smtClean="0"/>
              <a:t>Cirklarnas</a:t>
            </a:r>
          </a:p>
          <a:p>
            <a:r>
              <a:rPr lang="sv-SE" sz="1100" i="1" dirty="0" smtClean="0"/>
              <a:t>yta </a:t>
            </a:r>
            <a:r>
              <a:rPr lang="sv-SE" sz="1100" i="1" dirty="0"/>
              <a:t>är proportionerlig mot ämnesområdets andel av landets produktion. Artiklar publicerade </a:t>
            </a:r>
            <a:r>
              <a:rPr lang="sv-SE" sz="1100" i="1" dirty="0" smtClean="0"/>
              <a:t>2013–2015.</a:t>
            </a:r>
          </a:p>
          <a:p>
            <a:r>
              <a:rPr lang="sv-SE" sz="1100" i="1" dirty="0" smtClean="0"/>
              <a:t>Källa</a:t>
            </a:r>
            <a:r>
              <a:rPr lang="sv-SE" sz="1100" i="1" dirty="0"/>
              <a:t>: </a:t>
            </a:r>
            <a:r>
              <a:rPr lang="sv-SE" sz="1100" i="1" dirty="0" err="1"/>
              <a:t>Clarivate</a:t>
            </a:r>
            <a:r>
              <a:rPr lang="sv-SE" sz="1100" i="1" dirty="0"/>
              <a:t> </a:t>
            </a:r>
            <a:r>
              <a:rPr lang="sv-SE" sz="1100" i="1" dirty="0" err="1" smtClean="0"/>
              <a:t>AnalyticsUr</a:t>
            </a:r>
            <a:r>
              <a:rPr lang="sv-SE" sz="1100" i="1" dirty="0" smtClean="0"/>
              <a:t> </a:t>
            </a:r>
            <a:r>
              <a:rPr lang="sv-SE" sz="1100" i="1" dirty="0"/>
              <a:t>Vetenskapsrådet: Forskningsbarometern 2017 (Figur 13).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359279" cy="37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856"/>
            <a:ext cx="9144000" cy="34381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0"/>
            <a:ext cx="9144000" cy="3420000"/>
          </a:xfrm>
          <a:prstGeom prst="rect">
            <a:avLst/>
          </a:prstGeom>
        </p:spPr>
        <p:txBody>
          <a:bodyPr lIns="0" tIns="0" rIns="0" bIns="720000"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dirty="0"/>
              <a:t>Svenska </a:t>
            </a:r>
            <a:r>
              <a:rPr lang="sv-SE" sz="4000" dirty="0" smtClean="0"/>
              <a:t>forskare</a:t>
            </a:r>
          </a:p>
          <a:p>
            <a:r>
              <a:rPr lang="sv-SE" sz="4000" dirty="0" smtClean="0"/>
              <a:t>i </a:t>
            </a:r>
            <a:r>
              <a:rPr lang="sv-SE" sz="4000" dirty="0"/>
              <a:t>internationella samarbeten</a:t>
            </a:r>
          </a:p>
        </p:txBody>
      </p:sp>
    </p:spTree>
    <p:extLst>
      <p:ext uri="{BB962C8B-B14F-4D97-AF65-F5344CB8AC3E}">
        <p14:creationId xmlns:p14="http://schemas.microsoft.com/office/powerpoint/2010/main" val="7594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/>
              <a:t>Utvecklingen av andelen internationellt samförfattade </a:t>
            </a:r>
            <a:r>
              <a:rPr lang="sv-SE" sz="2200" b="1" i="1" dirty="0" smtClean="0"/>
              <a:t/>
            </a:r>
            <a:br>
              <a:rPr lang="sv-SE" sz="2200" b="1" i="1" dirty="0" smtClean="0"/>
            </a:br>
            <a:r>
              <a:rPr lang="sv-SE" sz="2200" b="1" i="1" dirty="0" smtClean="0"/>
              <a:t>vetenskapliga </a:t>
            </a:r>
            <a:r>
              <a:rPr lang="sv-SE" sz="2200" b="1" i="1" dirty="0"/>
              <a:t>publikationer från svenska </a:t>
            </a:r>
            <a:r>
              <a:rPr lang="sv-SE" sz="2200" b="1" i="1" dirty="0" smtClean="0"/>
              <a:t>forskare</a:t>
            </a:r>
          </a:p>
          <a:p>
            <a:r>
              <a:rPr lang="sv-SE" sz="2200" b="1" i="1" dirty="0" smtClean="0"/>
              <a:t>i </a:t>
            </a:r>
            <a:r>
              <a:rPr lang="sv-SE" sz="2200" b="1" i="1" dirty="0"/>
              <a:t>samarbete med forskare från olika regioner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552" y="6012000"/>
            <a:ext cx="6227667" cy="507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100" i="1" dirty="0"/>
              <a:t>Publikationer under perioden 1982–2016. EU+2 avser de 28 EU-länderna samt Norge och </a:t>
            </a:r>
            <a:r>
              <a:rPr lang="sv-SE" sz="1100" i="1" dirty="0" smtClean="0"/>
              <a:t>Schweiz.</a:t>
            </a:r>
          </a:p>
          <a:p>
            <a:r>
              <a:rPr lang="sv-SE" sz="1100" i="1" dirty="0" smtClean="0"/>
              <a:t>Publikationerna </a:t>
            </a:r>
            <a:r>
              <a:rPr lang="sv-SE" sz="1100" i="1" dirty="0"/>
              <a:t>är heltalsräknade, vilket innebär att summan av alla sampublikationer </a:t>
            </a:r>
            <a:r>
              <a:rPr lang="sv-SE" sz="1100" i="1" dirty="0" err="1" smtClean="0"/>
              <a:t>ärstörre</a:t>
            </a:r>
            <a:r>
              <a:rPr lang="sv-SE" sz="1100" i="1" dirty="0" smtClean="0"/>
              <a:t> än</a:t>
            </a:r>
          </a:p>
          <a:p>
            <a:r>
              <a:rPr lang="sv-SE" sz="1100" i="1" dirty="0" smtClean="0"/>
              <a:t>100 </a:t>
            </a:r>
            <a:r>
              <a:rPr lang="sv-SE" sz="1100" i="1" dirty="0"/>
              <a:t>procent. Källa: </a:t>
            </a:r>
            <a:r>
              <a:rPr lang="sv-SE" sz="1100" i="1" dirty="0" err="1"/>
              <a:t>Clarivate</a:t>
            </a:r>
            <a:r>
              <a:rPr lang="sv-SE" sz="1100" i="1" dirty="0"/>
              <a:t> </a:t>
            </a:r>
            <a:r>
              <a:rPr lang="sv-SE" sz="1100" i="1" dirty="0" err="1"/>
              <a:t>Analytics</a:t>
            </a:r>
            <a:r>
              <a:rPr lang="sv-SE" sz="1100" i="1" dirty="0"/>
              <a:t>. Ur Vetenskapsrådet: Forskningsbarometern 2017 (Figur 14).</a:t>
            </a:r>
            <a:endParaRPr lang="sv-SE" sz="11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41532"/>
            <a:ext cx="7191952" cy="39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/>
              <a:t>Antal internationellt samförfattade vetenskapliga publikationer </a:t>
            </a:r>
            <a:r>
              <a:rPr lang="sv-SE" sz="2200" b="1" i="1" dirty="0" smtClean="0"/>
              <a:t/>
            </a:r>
            <a:br>
              <a:rPr lang="sv-SE" sz="2200" b="1" i="1" dirty="0" smtClean="0"/>
            </a:br>
            <a:r>
              <a:rPr lang="sv-SE" sz="2200" b="1" i="1" dirty="0" smtClean="0"/>
              <a:t>från </a:t>
            </a:r>
            <a:r>
              <a:rPr lang="sv-SE" sz="2200" b="1" i="1" dirty="0"/>
              <a:t>svenska forskare, per samarbetsland och år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199200"/>
            <a:ext cx="5858976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100" i="1" dirty="0"/>
              <a:t>Antal artiklar per år anges som medelvärde för åren 2012–2016. Heltalsräknade </a:t>
            </a:r>
            <a:r>
              <a:rPr lang="sv-SE" sz="1100" i="1" dirty="0" smtClean="0"/>
              <a:t>publikationer.</a:t>
            </a:r>
          </a:p>
          <a:p>
            <a:r>
              <a:rPr lang="sv-SE" sz="1100" i="1" dirty="0" smtClean="0"/>
              <a:t>Källa</a:t>
            </a:r>
            <a:r>
              <a:rPr lang="sv-SE" sz="1100" i="1" dirty="0"/>
              <a:t>: </a:t>
            </a:r>
            <a:r>
              <a:rPr lang="sv-SE" sz="1100" i="1" dirty="0" err="1"/>
              <a:t>Clarivate</a:t>
            </a:r>
            <a:r>
              <a:rPr lang="sv-SE" sz="1100" i="1" dirty="0"/>
              <a:t> </a:t>
            </a:r>
            <a:r>
              <a:rPr lang="sv-SE" sz="1100" i="1" dirty="0" err="1"/>
              <a:t>Analytics</a:t>
            </a:r>
            <a:r>
              <a:rPr lang="sv-SE" sz="1100" i="1" dirty="0"/>
              <a:t>. Ur Vetenskapsrådet: Forskningsbarometern 2017 (Figur 15).</a:t>
            </a:r>
            <a:endParaRPr lang="sv-SE" sz="11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412776"/>
            <a:ext cx="7918704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Utvecklingen av internationellt </a:t>
            </a:r>
            <a:r>
              <a:rPr lang="sv-SE" sz="2200" b="1" i="1" dirty="0" smtClean="0">
                <a:ea typeface="Times New Roman" panose="02020603050405020304" pitchFamily="18" charset="0"/>
              </a:rPr>
              <a:t>samförfattade</a:t>
            </a:r>
          </a:p>
          <a:p>
            <a:r>
              <a:rPr lang="sv-SE" sz="2200" b="1" i="1" dirty="0" smtClean="0">
                <a:ea typeface="Times New Roman" panose="02020603050405020304" pitchFamily="18" charset="0"/>
              </a:rPr>
              <a:t>vetenskapliga </a:t>
            </a:r>
            <a:r>
              <a:rPr lang="sv-SE" sz="2200" b="1" i="1" dirty="0">
                <a:ea typeface="Times New Roman" panose="02020603050405020304" pitchFamily="18" charset="0"/>
              </a:rPr>
              <a:t>publikationer från svenska </a:t>
            </a:r>
            <a:r>
              <a:rPr lang="sv-SE" sz="2200" b="1" i="1" dirty="0" smtClean="0">
                <a:ea typeface="Times New Roman" panose="02020603050405020304" pitchFamily="18" charset="0"/>
              </a:rPr>
              <a:t>forskare</a:t>
            </a:r>
          </a:p>
          <a:p>
            <a:r>
              <a:rPr lang="sv-SE" sz="2200" b="1" i="1" dirty="0" smtClean="0">
                <a:ea typeface="Times New Roman" panose="02020603050405020304" pitchFamily="18" charset="0"/>
              </a:rPr>
              <a:t>inom olika </a:t>
            </a:r>
            <a:r>
              <a:rPr lang="sv-SE" sz="2200" b="1" i="1" dirty="0">
                <a:ea typeface="Times New Roman" panose="02020603050405020304" pitchFamily="18" charset="0"/>
              </a:rPr>
              <a:t>ämnesområden, som andel av </a:t>
            </a:r>
            <a:r>
              <a:rPr lang="sv-SE" sz="2200" b="1" i="1" dirty="0" smtClean="0">
                <a:ea typeface="Times New Roman" panose="02020603050405020304" pitchFamily="18" charset="0"/>
              </a:rPr>
              <a:t>samtliga</a:t>
            </a:r>
          </a:p>
          <a:p>
            <a:r>
              <a:rPr lang="sv-SE" sz="2200" b="1" i="1" dirty="0" smtClean="0">
                <a:ea typeface="Times New Roman" panose="02020603050405020304" pitchFamily="18" charset="0"/>
              </a:rPr>
              <a:t>svenska </a:t>
            </a:r>
            <a:r>
              <a:rPr lang="sv-SE" sz="2200" b="1" i="1" dirty="0">
                <a:ea typeface="Times New Roman" panose="02020603050405020304" pitchFamily="18" charset="0"/>
              </a:rPr>
              <a:t>publikationer inom respektive område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199200"/>
            <a:ext cx="5366854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Artiklar publicerade under åren 2006 och 2016. Heltalsräknade publikationer.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Källa</a:t>
            </a:r>
            <a:r>
              <a:rPr lang="sv-SE" sz="1100" i="1" dirty="0">
                <a:ea typeface="Times New Roman" panose="02020603050405020304" pitchFamily="18" charset="0"/>
              </a:rPr>
              <a:t>: </a:t>
            </a:r>
            <a:r>
              <a:rPr lang="sv-SE" sz="1100" i="1" dirty="0" err="1">
                <a:ea typeface="Times New Roman" panose="02020603050405020304" pitchFamily="18" charset="0"/>
              </a:rPr>
              <a:t>Clarivate</a:t>
            </a:r>
            <a:r>
              <a:rPr lang="sv-SE" sz="1100" i="1" dirty="0">
                <a:ea typeface="Times New Roman" panose="02020603050405020304" pitchFamily="18" charset="0"/>
              </a:rPr>
              <a:t> </a:t>
            </a:r>
            <a:r>
              <a:rPr lang="sv-SE" sz="1100" i="1" dirty="0" err="1" smtClean="0">
                <a:ea typeface="Times New Roman" panose="02020603050405020304" pitchFamily="18" charset="0"/>
              </a:rPr>
              <a:t>Analytics</a:t>
            </a:r>
            <a:r>
              <a:rPr lang="sv-SE" sz="1100" i="1" dirty="0" smtClean="0">
                <a:ea typeface="Times New Roman" panose="02020603050405020304" pitchFamily="18" charset="0"/>
              </a:rPr>
              <a:t>. Ur </a:t>
            </a:r>
            <a:r>
              <a:rPr lang="sv-SE" sz="1100" i="1" dirty="0">
                <a:ea typeface="Times New Roman" panose="02020603050405020304" pitchFamily="18" charset="0"/>
              </a:rPr>
              <a:t>Vetenskapsrådet: Forskningsbarometern 2017 (Figur 16).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76" y="2132856"/>
            <a:ext cx="6270848" cy="39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400" b="1" i="1" dirty="0">
                <a:ea typeface="Times New Roman" panose="02020603050405020304" pitchFamily="18" charset="0"/>
              </a:rPr>
              <a:t>Deltagande i ESFRI-forskningsinfrastrukturer </a:t>
            </a:r>
            <a:r>
              <a:rPr lang="sv-SE" sz="2400" b="1" i="1" dirty="0" smtClean="0">
                <a:ea typeface="Times New Roman" panose="02020603050405020304" pitchFamily="18" charset="0"/>
              </a:rPr>
              <a:t/>
            </a:r>
            <a:br>
              <a:rPr lang="sv-SE" sz="2400" b="1" i="1" dirty="0" smtClean="0">
                <a:ea typeface="Times New Roman" panose="02020603050405020304" pitchFamily="18" charset="0"/>
              </a:rPr>
            </a:br>
            <a:r>
              <a:rPr lang="sv-SE" sz="2400" b="1" i="1" dirty="0" smtClean="0">
                <a:ea typeface="Times New Roman" panose="02020603050405020304" pitchFamily="18" charset="0"/>
              </a:rPr>
              <a:t>för </a:t>
            </a:r>
            <a:r>
              <a:rPr lang="sv-SE" sz="2400" b="1" i="1" dirty="0">
                <a:ea typeface="Times New Roman" panose="02020603050405020304" pitchFamily="18" charset="0"/>
              </a:rPr>
              <a:t>EU15-länderna plus Norge och </a:t>
            </a:r>
            <a:r>
              <a:rPr lang="sv-SE" sz="2400" b="1" i="1" dirty="0" smtClean="0">
                <a:ea typeface="Times New Roman" panose="02020603050405020304" pitchFamily="18" charset="0"/>
              </a:rPr>
              <a:t>Schweiz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019200"/>
            <a:ext cx="5984010" cy="507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Antal forskningsinfrastrukturer av totalt 45 infrastruktursamarbeten som länderna deltar </a:t>
            </a:r>
            <a:r>
              <a:rPr lang="sv-SE" sz="1100" i="1" dirty="0" smtClean="0">
                <a:ea typeface="Times New Roman" panose="02020603050405020304" pitchFamily="18" charset="0"/>
              </a:rPr>
              <a:t>i.</a:t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Källa</a:t>
            </a:r>
            <a:r>
              <a:rPr lang="sv-SE" sz="1100" i="1" dirty="0">
                <a:ea typeface="Times New Roman" panose="02020603050405020304" pitchFamily="18" charset="0"/>
              </a:rPr>
              <a:t>: ESFRI </a:t>
            </a:r>
            <a:r>
              <a:rPr lang="sv-SE" sz="1100" i="1" dirty="0" err="1">
                <a:ea typeface="Times New Roman" panose="02020603050405020304" pitchFamily="18" charset="0"/>
              </a:rPr>
              <a:t>Roadmap</a:t>
            </a:r>
            <a:r>
              <a:rPr lang="sv-SE" sz="1100" i="1" dirty="0">
                <a:ea typeface="Times New Roman" panose="02020603050405020304" pitchFamily="18" charset="0"/>
              </a:rPr>
              <a:t> och uppgifter sammanställda av Vetenskapsrådet. Ur Vetenskapsrådet: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Forskningsbarometern </a:t>
            </a:r>
            <a:r>
              <a:rPr lang="sv-SE" sz="1100" i="1" dirty="0">
                <a:ea typeface="Times New Roman" panose="02020603050405020304" pitchFamily="18" charset="0"/>
              </a:rPr>
              <a:t>2017 (Figur 17).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44" y="1412776"/>
            <a:ext cx="6567512" cy="44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Beviljade forskningsmedel per invånare samt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beviljandegrad </a:t>
            </a:r>
            <a:r>
              <a:rPr lang="sv-SE" sz="2200" b="1" i="1" dirty="0">
                <a:ea typeface="Times New Roman" panose="02020603050405020304" pitchFamily="18" charset="0"/>
              </a:rPr>
              <a:t>i ramprogrammet Horisont 2020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för </a:t>
            </a:r>
            <a:r>
              <a:rPr lang="sv-SE" sz="2200" b="1" i="1" dirty="0">
                <a:ea typeface="Times New Roman" panose="02020603050405020304" pitchFamily="18" charset="0"/>
              </a:rPr>
              <a:t>EU15-länderna plus Norge och Schweiz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357600"/>
            <a:ext cx="6363922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Källa: e-CORDA (data från 2017-02-28). Ur Vetenskapsrådet: Forskningsbarometern 2017 (Figur 18).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76" y="1639156"/>
            <a:ext cx="6835648" cy="43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b="1" dirty="0" smtClean="0">
                <a:solidFill>
                  <a:schemeClr val="bg1"/>
                </a:solidFill>
              </a:rPr>
              <a:t>FORSKNING VID SVENSKA UNIVERSITET OCH HÖGSKOLOR</a:t>
            </a:r>
            <a:endParaRPr lang="sv-SE" sz="4000" b="1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856"/>
            <a:ext cx="9144000" cy="34381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0"/>
            <a:ext cx="9144000" cy="3420000"/>
          </a:xfrm>
          <a:prstGeom prst="rect">
            <a:avLst/>
          </a:prstGeom>
        </p:spPr>
        <p:txBody>
          <a:bodyPr lIns="0" tIns="0" rIns="0" bIns="720000"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dirty="0" smtClean="0"/>
              <a:t>Resurser till forskning</a:t>
            </a:r>
          </a:p>
          <a:p>
            <a:r>
              <a:rPr lang="sv-SE" sz="4000" dirty="0" smtClean="0"/>
              <a:t>och utveckling i Sverige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272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76288"/>
          </a:xfrm>
          <a:prstGeom prst="rect">
            <a:avLst/>
          </a:prstGeom>
        </p:spPr>
      </p:pic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b="1" dirty="0" smtClean="0">
                <a:solidFill>
                  <a:schemeClr val="bg1"/>
                </a:solidFill>
              </a:rPr>
              <a:t>SVERIGE I JÄMFÖRELSE </a:t>
            </a:r>
            <a:br>
              <a:rPr lang="sv-SE" sz="4000" b="1" dirty="0" smtClean="0">
                <a:solidFill>
                  <a:schemeClr val="bg1"/>
                </a:solidFill>
              </a:rPr>
            </a:br>
            <a:r>
              <a:rPr lang="sv-SE" sz="4000" b="1" dirty="0" smtClean="0">
                <a:solidFill>
                  <a:schemeClr val="bg1"/>
                </a:solidFill>
              </a:rPr>
              <a:t>MED ETT URVAL LÄNDER</a:t>
            </a:r>
            <a:endParaRPr lang="sv-SE" sz="4000" b="1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dirty="0">
                <a:ea typeface="Times New Roman" panose="02020603050405020304" pitchFamily="18" charset="0"/>
              </a:rPr>
              <a:t>Finansiering av forskning och utveckling kan ses </a:t>
            </a:r>
            <a:r>
              <a:rPr lang="sv-SE" sz="2200" b="1" dirty="0" smtClean="0">
                <a:ea typeface="Times New Roman" panose="02020603050405020304" pitchFamily="18" charset="0"/>
              </a:rPr>
              <a:t>ur</a:t>
            </a:r>
          </a:p>
          <a:p>
            <a:r>
              <a:rPr lang="sv-SE" sz="2200" b="1" dirty="0" smtClean="0">
                <a:ea typeface="Times New Roman" panose="02020603050405020304" pitchFamily="18" charset="0"/>
              </a:rPr>
              <a:t>två </a:t>
            </a:r>
            <a:r>
              <a:rPr lang="sv-SE" sz="2200" b="1" dirty="0">
                <a:ea typeface="Times New Roman" panose="02020603050405020304" pitchFamily="18" charset="0"/>
              </a:rPr>
              <a:t>perspektiv: fördelat på finansiär (figurens ovankant) </a:t>
            </a:r>
            <a:r>
              <a:rPr lang="sv-SE" sz="2200" b="1" dirty="0" smtClean="0">
                <a:ea typeface="Times New Roman" panose="02020603050405020304" pitchFamily="18" charset="0"/>
              </a:rPr>
              <a:t/>
            </a:r>
            <a:br>
              <a:rPr lang="sv-SE" sz="2200" b="1" dirty="0" smtClean="0">
                <a:ea typeface="Times New Roman" panose="02020603050405020304" pitchFamily="18" charset="0"/>
              </a:rPr>
            </a:br>
            <a:r>
              <a:rPr lang="sv-SE" sz="2200" b="1" dirty="0" smtClean="0">
                <a:ea typeface="Times New Roman" panose="02020603050405020304" pitchFamily="18" charset="0"/>
              </a:rPr>
              <a:t>eller </a:t>
            </a:r>
            <a:r>
              <a:rPr lang="sv-SE" sz="2200" b="1" dirty="0">
                <a:ea typeface="Times New Roman" panose="02020603050405020304" pitchFamily="18" charset="0"/>
              </a:rPr>
              <a:t>fördelat på forskningsutförare (figurens nederkant</a:t>
            </a:r>
            <a:r>
              <a:rPr lang="sv-SE" sz="2200" b="1" dirty="0" smtClean="0">
                <a:ea typeface="Times New Roman" panose="02020603050405020304" pitchFamily="18" charset="0"/>
              </a:rPr>
              <a:t>)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199200"/>
            <a:ext cx="6599564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dirty="0">
                <a:ea typeface="Times New Roman" panose="02020603050405020304" pitchFamily="18" charset="0"/>
              </a:rPr>
              <a:t>Här visas den finansiella volymen i miljarder kronor, samt flödena i det svenska FoU-systemet för år </a:t>
            </a:r>
            <a:r>
              <a:rPr lang="sv-SE" sz="1100" dirty="0" smtClean="0">
                <a:ea typeface="Times New Roman" panose="02020603050405020304" pitchFamily="18" charset="0"/>
              </a:rPr>
              <a:t>2015.</a:t>
            </a:r>
          </a:p>
          <a:p>
            <a:pPr>
              <a:spcAft>
                <a:spcPts val="0"/>
              </a:spcAft>
            </a:pPr>
            <a:r>
              <a:rPr lang="sv-SE" sz="1100" dirty="0" smtClean="0">
                <a:ea typeface="Times New Roman" panose="02020603050405020304" pitchFamily="18" charset="0"/>
              </a:rPr>
              <a:t>Källa</a:t>
            </a:r>
            <a:r>
              <a:rPr lang="sv-SE" sz="1100" dirty="0">
                <a:ea typeface="Times New Roman" panose="02020603050405020304" pitchFamily="18" charset="0"/>
              </a:rPr>
              <a:t>: SCB. Ur Vetenskapsrådet: Forskningsbarometern 2017 (Figur 19).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844824"/>
            <a:ext cx="7200000" cy="39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Utvecklingen av Sveriges statliga FoU-anslag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under </a:t>
            </a:r>
            <a:r>
              <a:rPr lang="sv-SE" sz="2200" b="1" i="1" dirty="0">
                <a:ea typeface="Times New Roman" panose="02020603050405020304" pitchFamily="18" charset="0"/>
              </a:rPr>
              <a:t>perioden 2005–2017, fördelade på mottagare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199200"/>
            <a:ext cx="604652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Beloppen är angivna i miljoner kronor och 2017 års fasta priser. Källa: SCB. Ur </a:t>
            </a:r>
            <a:r>
              <a:rPr lang="sv-SE" sz="1100" i="1" dirty="0" smtClean="0">
                <a:ea typeface="Times New Roman" panose="02020603050405020304" pitchFamily="18" charset="0"/>
              </a:rPr>
              <a:t>Vetenskapsrådet:</a:t>
            </a:r>
          </a:p>
          <a:p>
            <a:pPr>
              <a:spcAft>
                <a:spcPts val="0"/>
              </a:spcAft>
            </a:pPr>
            <a:r>
              <a:rPr lang="sv-SE" sz="1100" i="1" dirty="0" smtClean="0">
                <a:ea typeface="Times New Roman" panose="02020603050405020304" pitchFamily="18" charset="0"/>
              </a:rPr>
              <a:t>Forskningsbarometern </a:t>
            </a:r>
            <a:r>
              <a:rPr lang="sv-SE" sz="1100" i="1" dirty="0">
                <a:ea typeface="Times New Roman" panose="02020603050405020304" pitchFamily="18" charset="0"/>
              </a:rPr>
              <a:t>2017 (Figur 20). 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420888"/>
            <a:ext cx="7200900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FoU-intäkter inom den svenska högskolesektorn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år </a:t>
            </a:r>
            <a:r>
              <a:rPr lang="sv-SE" sz="2200" b="1" i="1" dirty="0">
                <a:ea typeface="Times New Roman" panose="02020603050405020304" pitchFamily="18" charset="0"/>
              </a:rPr>
              <a:t>2015 fördelade på finansiärer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357600"/>
            <a:ext cx="4573368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Källa: SCB. Ur Vetenskapsrådet: Forskningsbarometern 2017 (Figur 21).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6" y="1268760"/>
            <a:ext cx="6505448" cy="49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 smtClean="0">
                <a:ea typeface="Times New Roman" panose="02020603050405020304" pitchFamily="18" charset="0"/>
              </a:rPr>
              <a:t>Fördelning </a:t>
            </a:r>
            <a:r>
              <a:rPr lang="sv-SE" sz="2200" b="1" i="1" dirty="0">
                <a:ea typeface="Times New Roman" panose="02020603050405020304" pitchFamily="18" charset="0"/>
              </a:rPr>
              <a:t>av högskolesektorns FoU-intäkter </a:t>
            </a:r>
            <a:br>
              <a:rPr lang="sv-SE" sz="2200" b="1" i="1" dirty="0">
                <a:ea typeface="Times New Roman" panose="02020603050405020304" pitchFamily="18" charset="0"/>
              </a:rPr>
            </a:br>
            <a:r>
              <a:rPr lang="sv-SE" sz="2200" b="1" i="1" dirty="0">
                <a:ea typeface="Times New Roman" panose="02020603050405020304" pitchFamily="18" charset="0"/>
              </a:rPr>
              <a:t>under perioden 2005–2015 på finansiär och år</a:t>
            </a:r>
            <a:endParaRPr lang="sv-SE" sz="2200" b="1" dirty="0"/>
          </a:p>
          <a:p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199200"/>
            <a:ext cx="5134419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ALF-medlen är formellt en del av de direkta anslagen, men redovisas här separat.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Källa</a:t>
            </a:r>
            <a:r>
              <a:rPr lang="sv-SE" sz="1100" i="1" dirty="0">
                <a:ea typeface="Times New Roman" panose="02020603050405020304" pitchFamily="18" charset="0"/>
              </a:rPr>
              <a:t>: SCB. Ur Vetenskapsrådet: Forskningsbarometern 2017 (Figur 22 B).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72" y="1196752"/>
            <a:ext cx="6840855" cy="4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Utvecklingen av FoU-intäkter inom högskolesektorn </a:t>
            </a:r>
            <a:br>
              <a:rPr lang="sv-SE" sz="2200" b="1" i="1" dirty="0">
                <a:ea typeface="Times New Roman" panose="02020603050405020304" pitchFamily="18" charset="0"/>
              </a:rPr>
            </a:br>
            <a:r>
              <a:rPr lang="sv-SE" sz="2200" b="1" i="1" dirty="0">
                <a:ea typeface="Times New Roman" panose="02020603050405020304" pitchFamily="18" charset="0"/>
              </a:rPr>
              <a:t>under perioden 2005–2015 i fasta priser, per finansiär och år</a:t>
            </a:r>
          </a:p>
        </p:txBody>
      </p:sp>
      <p:sp>
        <p:nvSpPr>
          <p:cNvPr id="8" name="Rektangel 7"/>
          <p:cNvSpPr/>
          <p:nvPr/>
        </p:nvSpPr>
        <p:spPr>
          <a:xfrm>
            <a:off x="539999" y="6199200"/>
            <a:ext cx="509594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ALF-medlen är formellt en del av de direkta anslagen men redovisas här separat.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Källa</a:t>
            </a:r>
            <a:r>
              <a:rPr lang="sv-SE" sz="1100" i="1" dirty="0">
                <a:ea typeface="Times New Roman" panose="02020603050405020304" pitchFamily="18" charset="0"/>
              </a:rPr>
              <a:t>: SCB. Ur Vetenskapsrådet: Forskningsbarometern 2017 (Figur 22 A).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72" y="1241718"/>
            <a:ext cx="6840855" cy="48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Sveriges statliga FoU-medel fördelade på mottagare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199200"/>
            <a:ext cx="5911875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Data för perioden 2001–2015. Beloppen är angivna i miljoner kronor och 2015 års fasta priser.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Källa</a:t>
            </a:r>
            <a:r>
              <a:rPr lang="sv-SE" sz="1100" i="1" dirty="0">
                <a:ea typeface="Times New Roman" panose="02020603050405020304" pitchFamily="18" charset="0"/>
              </a:rPr>
              <a:t>: SCB. Ur Vetenskapsrådet: Forskningsbarometern 2017 (Figur 23).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4" y="2204864"/>
            <a:ext cx="7855272" cy="356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Utvecklingen av intäkter för FoU inom den svenska högskolesektorn, fördelade på lärosäteskategori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och </a:t>
            </a:r>
            <a:r>
              <a:rPr lang="sv-SE" sz="2200" b="1" i="1" dirty="0">
                <a:ea typeface="Times New Roman" panose="02020603050405020304" pitchFamily="18" charset="0"/>
              </a:rPr>
              <a:t>forskningsämnesområde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199200"/>
            <a:ext cx="437619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 err="1">
                <a:ea typeface="Times New Roman" panose="02020603050405020304" pitchFamily="18" charset="0"/>
              </a:rPr>
              <a:t>Jämförelseår</a:t>
            </a:r>
            <a:r>
              <a:rPr lang="sv-SE" sz="1100" i="1" dirty="0">
                <a:ea typeface="Times New Roman" panose="02020603050405020304" pitchFamily="18" charset="0"/>
              </a:rPr>
              <a:t>: 2011, 2013 och 2015. Källa: SCB. Ur Vetenskapsrådet: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Forskningsbarometern </a:t>
            </a:r>
            <a:r>
              <a:rPr lang="sv-SE" sz="1100" i="1" dirty="0">
                <a:ea typeface="Times New Roman" panose="02020603050405020304" pitchFamily="18" charset="0"/>
              </a:rPr>
              <a:t>2017 (Figur 24).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" y="2276872"/>
            <a:ext cx="7920990" cy="34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856"/>
            <a:ext cx="9144000" cy="34381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0"/>
            <a:ext cx="9144000" cy="3420000"/>
          </a:xfrm>
          <a:prstGeom prst="rect">
            <a:avLst/>
          </a:prstGeom>
        </p:spPr>
        <p:txBody>
          <a:bodyPr lIns="0" tIns="0" rIns="0" bIns="720000"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dirty="0" smtClean="0"/>
              <a:t>Högskolans personal i Sverige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1904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Utveckling av forskande och undervisande personal </a:t>
            </a:r>
            <a:endParaRPr lang="sv-SE" sz="2200" b="1" i="1" dirty="0" smtClean="0">
              <a:ea typeface="Times New Roman" panose="02020603050405020304" pitchFamily="18" charset="0"/>
            </a:endParaRPr>
          </a:p>
          <a:p>
            <a:r>
              <a:rPr lang="sv-SE" sz="2200" b="1" i="1" dirty="0" smtClean="0">
                <a:ea typeface="Times New Roman" panose="02020603050405020304" pitchFamily="18" charset="0"/>
              </a:rPr>
              <a:t>samt </a:t>
            </a:r>
            <a:r>
              <a:rPr lang="sv-SE" sz="2200" b="1" i="1" dirty="0">
                <a:ea typeface="Times New Roman" panose="02020603050405020304" pitchFamily="18" charset="0"/>
              </a:rPr>
              <a:t>anställda doktorander i den svenska högskolan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per </a:t>
            </a:r>
            <a:r>
              <a:rPr lang="sv-SE" sz="2200" b="1" i="1" dirty="0">
                <a:ea typeface="Times New Roman" panose="02020603050405020304" pitchFamily="18" charset="0"/>
              </a:rPr>
              <a:t>anställningskategori, under perioden 2001–2016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357600"/>
            <a:ext cx="4573368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Källa: UKÄ. Ur Vetenskapsrådet: Forskningsbarometern 2017 (Figur 25).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" y="2420888"/>
            <a:ext cx="7920990" cy="34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Forskande och undervisande personal i högskolan år 2016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199200"/>
            <a:ext cx="6025689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På vänster axel visas relativ fördelning mellan anställningskategorier (staplar) och på höger axel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antal </a:t>
            </a:r>
            <a:r>
              <a:rPr lang="sv-SE" sz="1100" i="1" dirty="0">
                <a:ea typeface="Times New Roman" panose="02020603050405020304" pitchFamily="18" charset="0"/>
              </a:rPr>
              <a:t>individer (prickar). Ur Vetenskapsrådet: Forskningsbarometern 2017 (Figur 26).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" y="1412776"/>
            <a:ext cx="7920990" cy="4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0000"/>
            <a:ext cx="9144000" cy="3438144"/>
          </a:xfrm>
          <a:prstGeom prst="rect">
            <a:avLst/>
          </a:prstGeom>
        </p:spPr>
      </p:pic>
      <p:sp>
        <p:nvSpPr>
          <p:cNvPr id="3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3000" b="1" dirty="0" smtClean="0"/>
              <a:t>Jämförelseländer</a:t>
            </a:r>
            <a:endParaRPr lang="sv-SE" sz="3000" b="1" dirty="0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288000" y="1080000"/>
            <a:ext cx="8568000" cy="2096984"/>
          </a:xfrm>
          <a:prstGeom prst="rect">
            <a:avLst/>
          </a:prstGeom>
        </p:spPr>
        <p:txBody>
          <a:bodyPr lIns="0" tIns="0" rIns="0" bIns="0" numCol="3">
            <a:noAutofit/>
          </a:bodyPr>
          <a:lstStyle>
            <a:lvl1pPr marL="342856" indent="-342856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68288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85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9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133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27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5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6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74688">
              <a:buNone/>
            </a:pPr>
            <a:r>
              <a:rPr lang="sv-SE" sz="2200" b="1" dirty="0" smtClean="0"/>
              <a:t>Baslista</a:t>
            </a:r>
          </a:p>
          <a:p>
            <a:pPr fontAlgn="b"/>
            <a:r>
              <a:rPr lang="sv-SE" sz="1900" dirty="0"/>
              <a:t>Belgien</a:t>
            </a:r>
          </a:p>
          <a:p>
            <a:pPr fontAlgn="b"/>
            <a:r>
              <a:rPr lang="sv-SE" sz="1900" dirty="0"/>
              <a:t>Danmark</a:t>
            </a:r>
          </a:p>
          <a:p>
            <a:pPr fontAlgn="b"/>
            <a:r>
              <a:rPr lang="sv-SE" sz="1900" dirty="0" smtClean="0"/>
              <a:t>Finland</a:t>
            </a:r>
            <a:endParaRPr lang="sv-SE" sz="1900" dirty="0"/>
          </a:p>
          <a:p>
            <a:pPr fontAlgn="b"/>
            <a:r>
              <a:rPr lang="sv-SE" sz="1900" dirty="0" smtClean="0"/>
              <a:t>Frankrike</a:t>
            </a:r>
          </a:p>
          <a:p>
            <a:pPr fontAlgn="b"/>
            <a:endParaRPr lang="sv-SE" sz="1900" dirty="0"/>
          </a:p>
          <a:p>
            <a:pPr fontAlgn="b"/>
            <a:endParaRPr lang="sv-SE" sz="1900" dirty="0" smtClean="0"/>
          </a:p>
          <a:p>
            <a:pPr fontAlgn="b"/>
            <a:r>
              <a:rPr lang="sv-SE" sz="1900" dirty="0" smtClean="0"/>
              <a:t>Japan </a:t>
            </a:r>
            <a:endParaRPr lang="sv-SE" sz="1900" dirty="0"/>
          </a:p>
          <a:p>
            <a:pPr fontAlgn="b"/>
            <a:r>
              <a:rPr lang="sv-SE" sz="1900" dirty="0"/>
              <a:t>Kina </a:t>
            </a:r>
          </a:p>
          <a:p>
            <a:pPr fontAlgn="b"/>
            <a:r>
              <a:rPr lang="sv-SE" sz="1900" dirty="0" smtClean="0"/>
              <a:t>Nederländerna</a:t>
            </a:r>
          </a:p>
          <a:p>
            <a:pPr fontAlgn="b"/>
            <a:r>
              <a:rPr lang="sv-SE" sz="1900" dirty="0"/>
              <a:t>Norge </a:t>
            </a:r>
          </a:p>
          <a:p>
            <a:pPr fontAlgn="b"/>
            <a:r>
              <a:rPr lang="sv-SE" sz="1900" dirty="0" smtClean="0"/>
              <a:t>Schweiz</a:t>
            </a:r>
          </a:p>
          <a:p>
            <a:pPr fontAlgn="b"/>
            <a:endParaRPr lang="sv-SE" sz="1900" dirty="0"/>
          </a:p>
          <a:p>
            <a:pPr fontAlgn="b"/>
            <a:endParaRPr lang="sv-SE" sz="1900" dirty="0"/>
          </a:p>
          <a:p>
            <a:pPr fontAlgn="b"/>
            <a:r>
              <a:rPr lang="sv-SE" sz="1900" dirty="0"/>
              <a:t>Storbritannien </a:t>
            </a:r>
          </a:p>
          <a:p>
            <a:pPr fontAlgn="b"/>
            <a:r>
              <a:rPr lang="sv-SE" sz="1900" dirty="0"/>
              <a:t>Sydkorea </a:t>
            </a:r>
          </a:p>
          <a:p>
            <a:pPr fontAlgn="b"/>
            <a:r>
              <a:rPr lang="sv-SE" sz="1900" dirty="0"/>
              <a:t>Tyskland </a:t>
            </a:r>
          </a:p>
          <a:p>
            <a:pPr fontAlgn="b"/>
            <a:r>
              <a:rPr lang="sv-SE" sz="1900" dirty="0"/>
              <a:t>USA</a:t>
            </a:r>
          </a:p>
          <a:p>
            <a:pPr fontAlgn="b"/>
            <a:r>
              <a:rPr lang="sv-SE" sz="1900" dirty="0"/>
              <a:t>Österrike</a:t>
            </a:r>
          </a:p>
          <a:p>
            <a:pPr marL="0" lvl="7" indent="0" fontAlgn="b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+ Singapore (produktion)</a:t>
            </a:r>
          </a:p>
          <a:p>
            <a:pPr fontAlgn="b"/>
            <a:endParaRPr lang="sv-SE" dirty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288000" y="3172326"/>
            <a:ext cx="5725975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sv-SE" sz="1100" i="1" dirty="0" smtClean="0">
                <a:latin typeface="Arial" charset="0"/>
                <a:ea typeface="Arial" charset="0"/>
                <a:cs typeface="Arial" charset="0"/>
              </a:rPr>
              <a:t>För fullständig redogörelse av metod och indikatorer – se </a:t>
            </a:r>
            <a:r>
              <a:rPr lang="sv-SE" sz="1100" i="1" dirty="0" err="1" smtClean="0">
                <a:latin typeface="Arial" charset="0"/>
                <a:ea typeface="Arial" charset="0"/>
                <a:cs typeface="Arial" charset="0"/>
              </a:rPr>
              <a:t>vr.se</a:t>
            </a:r>
            <a:r>
              <a:rPr lang="sv-SE" sz="1100" i="1" dirty="0" smtClean="0">
                <a:latin typeface="Arial" charset="0"/>
                <a:ea typeface="Arial" charset="0"/>
                <a:cs typeface="Arial" charset="0"/>
              </a:rPr>
              <a:t>/forskningsbarometern2017</a:t>
            </a:r>
          </a:p>
        </p:txBody>
      </p:sp>
    </p:spTree>
    <p:extLst>
      <p:ext uri="{BB962C8B-B14F-4D97-AF65-F5344CB8AC3E}">
        <p14:creationId xmlns:p14="http://schemas.microsoft.com/office/powerpoint/2010/main" val="14582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Könsfördelning bland nydisputerade,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samt </a:t>
            </a:r>
            <a:r>
              <a:rPr lang="sv-SE" sz="2200" b="1" i="1" dirty="0">
                <a:ea typeface="Times New Roman" panose="02020603050405020304" pitchFamily="18" charset="0"/>
              </a:rPr>
              <a:t>i den forskande och undervisande personalen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i </a:t>
            </a:r>
            <a:r>
              <a:rPr lang="sv-SE" sz="2200" b="1" i="1" dirty="0">
                <a:ea typeface="Times New Roman" panose="02020603050405020304" pitchFamily="18" charset="0"/>
              </a:rPr>
              <a:t>den svenska högskolan år 2006 och 2016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357600"/>
            <a:ext cx="5169685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Källa: SCB och UKÄ. Ur Vetenskapsrådet: Forskningsbarometern 2017 (Figur 27).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556792"/>
            <a:ext cx="7200900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Calibri" panose="020F0502020204030204" pitchFamily="34" charset="0"/>
              </a:rPr>
              <a:t>Relativ fördelning av årsverken på FoU, </a:t>
            </a:r>
            <a:endParaRPr lang="sv-SE" sz="2200" b="1" i="1" dirty="0" smtClean="0">
              <a:ea typeface="Calibri" panose="020F0502020204030204" pitchFamily="34" charset="0"/>
            </a:endParaRPr>
          </a:p>
          <a:p>
            <a:r>
              <a:rPr lang="sv-SE" sz="2200" b="1" i="1" dirty="0" smtClean="0">
                <a:ea typeface="Calibri" panose="020F0502020204030204" pitchFamily="34" charset="0"/>
              </a:rPr>
              <a:t>undervisning </a:t>
            </a:r>
            <a:r>
              <a:rPr lang="sv-SE" sz="2200" b="1" i="1" dirty="0">
                <a:ea typeface="Calibri" panose="020F0502020204030204" pitchFamily="34" charset="0"/>
              </a:rPr>
              <a:t>och övrig verksamhet inom olika forskningsämnesområden för kvinnor och män år 2015 </a:t>
            </a:r>
            <a:endParaRPr lang="sv-SE" sz="2200" b="1" i="1" dirty="0" smtClean="0">
              <a:ea typeface="Calibri" panose="020F0502020204030204" pitchFamily="34" charset="0"/>
            </a:endParaRPr>
          </a:p>
          <a:p>
            <a:r>
              <a:rPr lang="sv-SE" sz="2200" b="1" i="1" dirty="0" smtClean="0">
                <a:ea typeface="Calibri" panose="020F0502020204030204" pitchFamily="34" charset="0"/>
              </a:rPr>
              <a:t>(</a:t>
            </a:r>
            <a:r>
              <a:rPr lang="sv-SE" sz="2200" b="1" i="1" dirty="0">
                <a:ea typeface="Calibri" panose="020F0502020204030204" pitchFamily="34" charset="0"/>
              </a:rPr>
              <a:t>vänster axel). Antal FoU-årsverken (höger axel</a:t>
            </a:r>
            <a:r>
              <a:rPr lang="sv-SE" sz="2200" b="1" i="1" dirty="0" smtClean="0">
                <a:ea typeface="Calibri" panose="020F0502020204030204" pitchFamily="34" charset="0"/>
              </a:rPr>
              <a:t>)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357600"/>
            <a:ext cx="4494820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Calibri" panose="020F0502020204030204" pitchFamily="34" charset="0"/>
              </a:rPr>
              <a:t>Källa: SCB. Ur Vetenskapsrådet: Forskningsbarometern 207 (Figur 28).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7920990" cy="34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Calibri" panose="020F0502020204030204" pitchFamily="34" charset="0"/>
              </a:rPr>
              <a:t>Forskande och undervisande personal med doktorsexamen, </a:t>
            </a:r>
            <a:r>
              <a:rPr lang="sv-SE" sz="2200" b="1" i="1" dirty="0" smtClean="0">
                <a:ea typeface="Calibri" panose="020F0502020204030204" pitchFamily="34" charset="0"/>
              </a:rPr>
              <a:t/>
            </a:r>
            <a:br>
              <a:rPr lang="sv-SE" sz="2200" b="1" i="1" dirty="0" smtClean="0">
                <a:ea typeface="Calibri" panose="020F0502020204030204" pitchFamily="34" charset="0"/>
              </a:rPr>
            </a:br>
            <a:r>
              <a:rPr lang="sv-SE" sz="2200" b="1" i="1" dirty="0" smtClean="0">
                <a:ea typeface="Calibri" panose="020F0502020204030204" pitchFamily="34" charset="0"/>
              </a:rPr>
              <a:t>efter </a:t>
            </a:r>
            <a:r>
              <a:rPr lang="sv-SE" sz="2200" b="1" i="1" dirty="0">
                <a:ea typeface="Calibri" panose="020F0502020204030204" pitchFamily="34" charset="0"/>
              </a:rPr>
              <a:t>doktorsexamensår, anställningskategori, kön och forskningsämnesområde år 2016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357600"/>
            <a:ext cx="4573368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Calibri" panose="020F0502020204030204" pitchFamily="34" charset="0"/>
              </a:rPr>
              <a:t>Källa: SCB. Ur Vetenskapsrådet: Forskningsbarometern 2017 (Figur 29).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95" y="1556792"/>
            <a:ext cx="6480810" cy="46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Calibri" panose="020F0502020204030204" pitchFamily="34" charset="0"/>
              </a:rPr>
              <a:t>Relativ andel av doktorsdisputerade från samma lärosäte, </a:t>
            </a:r>
            <a:r>
              <a:rPr lang="sv-SE" sz="2200" b="1" i="1" dirty="0" smtClean="0">
                <a:ea typeface="Calibri" panose="020F0502020204030204" pitchFamily="34" charset="0"/>
              </a:rPr>
              <a:t/>
            </a:r>
            <a:br>
              <a:rPr lang="sv-SE" sz="2200" b="1" i="1" dirty="0" smtClean="0">
                <a:ea typeface="Calibri" panose="020F0502020204030204" pitchFamily="34" charset="0"/>
              </a:rPr>
            </a:br>
            <a:r>
              <a:rPr lang="sv-SE" sz="2200" b="1" i="1" dirty="0" smtClean="0">
                <a:ea typeface="Calibri" panose="020F0502020204030204" pitchFamily="34" charset="0"/>
              </a:rPr>
              <a:t>annat </a:t>
            </a:r>
            <a:r>
              <a:rPr lang="sv-SE" sz="2200" b="1" i="1" dirty="0">
                <a:ea typeface="Calibri" panose="020F0502020204030204" pitchFamily="34" charset="0"/>
              </a:rPr>
              <a:t>svenskt lärosäte respektive utländskt lärosäte inom personalen i olika grupper av lärosäten år 2016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357600"/>
            <a:ext cx="4573368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Calibri" panose="020F0502020204030204" pitchFamily="34" charset="0"/>
              </a:rPr>
              <a:t>Källa: SCB. Ur Vetenskapsrådet: Forskningsbarometern 2017 (Figur 30).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420888"/>
            <a:ext cx="7200900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856"/>
            <a:ext cx="9144000" cy="34381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0"/>
            <a:ext cx="9144000" cy="3420000"/>
          </a:xfrm>
          <a:prstGeom prst="rect">
            <a:avLst/>
          </a:prstGeom>
        </p:spPr>
        <p:txBody>
          <a:bodyPr lIns="0" tIns="0" rIns="0" bIns="720000"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dirty="0" smtClean="0"/>
              <a:t>Svenska lärosätens publicering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6768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Produktionen av vetenskapliga publikationer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i </a:t>
            </a:r>
            <a:r>
              <a:rPr lang="sv-SE" sz="2200" b="1" i="1" dirty="0">
                <a:ea typeface="Times New Roman" panose="02020603050405020304" pitchFamily="18" charset="0"/>
              </a:rPr>
              <a:t>Sverige </a:t>
            </a:r>
            <a:r>
              <a:rPr lang="sv-SE" sz="2200" b="1" i="1" dirty="0" smtClean="0">
                <a:ea typeface="Times New Roman" panose="02020603050405020304" pitchFamily="18" charset="0"/>
              </a:rPr>
              <a:t>sett </a:t>
            </a:r>
            <a:r>
              <a:rPr lang="sv-SE" sz="2200" b="1" i="1" dirty="0">
                <a:ea typeface="Times New Roman" panose="02020603050405020304" pitchFamily="18" charset="0"/>
              </a:rPr>
              <a:t>till antal publikationer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under </a:t>
            </a:r>
            <a:r>
              <a:rPr lang="sv-SE" sz="2200" b="1" i="1" dirty="0">
                <a:ea typeface="Times New Roman" panose="02020603050405020304" pitchFamily="18" charset="0"/>
              </a:rPr>
              <a:t>år 2003 och 2015 per grupp av lärosäten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199200"/>
            <a:ext cx="6561091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I gruppen Övriga ingår huvudsakligen företag, sjukhus (inte universitetssjukhus) och myndigheter </a:t>
            </a:r>
            <a:r>
              <a:rPr lang="sv-SE" sz="1100" i="1" dirty="0" smtClean="0">
                <a:ea typeface="Times New Roman" panose="02020603050405020304" pitchFamily="18" charset="0"/>
              </a:rPr>
              <a:t>utanför </a:t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högskolesektorn</a:t>
            </a:r>
            <a:r>
              <a:rPr lang="sv-SE" sz="1100" i="1" dirty="0">
                <a:ea typeface="Times New Roman" panose="02020603050405020304" pitchFamily="18" charset="0"/>
              </a:rPr>
              <a:t>. Källa: </a:t>
            </a:r>
            <a:r>
              <a:rPr lang="sv-SE" sz="1100" i="1" dirty="0" err="1">
                <a:ea typeface="Times New Roman" panose="02020603050405020304" pitchFamily="18" charset="0"/>
              </a:rPr>
              <a:t>Clarivate</a:t>
            </a:r>
            <a:r>
              <a:rPr lang="sv-SE" sz="1100" i="1" dirty="0">
                <a:ea typeface="Times New Roman" panose="02020603050405020304" pitchFamily="18" charset="0"/>
              </a:rPr>
              <a:t> </a:t>
            </a:r>
            <a:r>
              <a:rPr lang="sv-SE" sz="1100" i="1" dirty="0" err="1">
                <a:ea typeface="Times New Roman" panose="02020603050405020304" pitchFamily="18" charset="0"/>
              </a:rPr>
              <a:t>Analytics</a:t>
            </a:r>
            <a:r>
              <a:rPr lang="sv-SE" sz="1100" i="1" dirty="0">
                <a:ea typeface="Times New Roman" panose="02020603050405020304" pitchFamily="18" charset="0"/>
              </a:rPr>
              <a:t>. Ur Vetenskapsrådet: Forskningsbarometern 2017 (Figur 31).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" y="2564904"/>
            <a:ext cx="7920990" cy="31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Utvecklingen av </a:t>
            </a:r>
            <a:r>
              <a:rPr lang="sv-SE" sz="2200" b="1" i="1" dirty="0" smtClean="0">
                <a:ea typeface="Times New Roman" panose="02020603050405020304" pitchFamily="18" charset="0"/>
              </a:rPr>
              <a:t>citeringsgenomslag</a:t>
            </a:r>
          </a:p>
          <a:p>
            <a:r>
              <a:rPr lang="sv-SE" sz="2200" b="1" i="1" dirty="0" smtClean="0">
                <a:ea typeface="Times New Roman" panose="02020603050405020304" pitchFamily="18" charset="0"/>
              </a:rPr>
              <a:t>(andel </a:t>
            </a:r>
            <a:r>
              <a:rPr lang="sv-SE" sz="2200" b="1" i="1" dirty="0">
                <a:ea typeface="Times New Roman" panose="02020603050405020304" pitchFamily="18" charset="0"/>
              </a:rPr>
              <a:t>högciterade publikationer) för olika grupper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av </a:t>
            </a:r>
            <a:r>
              <a:rPr lang="sv-SE" sz="2200" b="1" i="1" dirty="0">
                <a:ea typeface="Times New Roman" panose="02020603050405020304" pitchFamily="18" charset="0"/>
              </a:rPr>
              <a:t>lärosäten och ett antal enskilda lärosäten i Sverige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6012000"/>
            <a:ext cx="6416821" cy="507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Artiklar publicerade 2008–2010 respektive 2013–2015. I kategorin Övriga ingår huvudsakligen företag,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sjukhus </a:t>
            </a:r>
            <a:r>
              <a:rPr lang="sv-SE" sz="1100" i="1" dirty="0">
                <a:ea typeface="Times New Roman" panose="02020603050405020304" pitchFamily="18" charset="0"/>
              </a:rPr>
              <a:t>(inte universitetssjukhus) och myndigheter utanför högskolesektorn. Källa: </a:t>
            </a:r>
            <a:r>
              <a:rPr lang="sv-SE" sz="1100" i="1" dirty="0" err="1">
                <a:ea typeface="Times New Roman" panose="02020603050405020304" pitchFamily="18" charset="0"/>
              </a:rPr>
              <a:t>Clarivate</a:t>
            </a:r>
            <a:r>
              <a:rPr lang="sv-SE" sz="1100" i="1" dirty="0">
                <a:ea typeface="Times New Roman" panose="02020603050405020304" pitchFamily="18" charset="0"/>
              </a:rPr>
              <a:t> </a:t>
            </a:r>
            <a:r>
              <a:rPr lang="sv-SE" sz="1100" i="1" dirty="0" err="1">
                <a:ea typeface="Times New Roman" panose="02020603050405020304" pitchFamily="18" charset="0"/>
              </a:rPr>
              <a:t>Analytics</a:t>
            </a:r>
            <a:r>
              <a:rPr lang="sv-SE" sz="1100" i="1" dirty="0">
                <a:ea typeface="Times New Roman" panose="02020603050405020304" pitchFamily="18" charset="0"/>
              </a:rPr>
              <a:t>.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Ur </a:t>
            </a:r>
            <a:r>
              <a:rPr lang="sv-SE" sz="1100" i="1" dirty="0">
                <a:ea typeface="Times New Roman" panose="02020603050405020304" pitchFamily="18" charset="0"/>
              </a:rPr>
              <a:t>Vetenskapsrådet: Forskningsbarometern 2017 (Figur 32).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556792"/>
            <a:ext cx="791870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sv-SE" sz="4000" dirty="0" smtClean="0">
                <a:solidFill>
                  <a:schemeClr val="bg1"/>
                </a:solidFill>
              </a:rPr>
              <a:t>FORSKNINGSINFRASTRUKTUR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i="1" dirty="0">
                <a:ea typeface="Times New Roman" panose="02020603050405020304" pitchFamily="18" charset="0"/>
              </a:rPr>
              <a:t>Ämnesprofil och citeringsgenomslag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för </a:t>
            </a:r>
            <a:r>
              <a:rPr lang="sv-SE" sz="2200" b="1" i="1" dirty="0">
                <a:ea typeface="Times New Roman" panose="02020603050405020304" pitchFamily="18" charset="0"/>
              </a:rPr>
              <a:t>ett urval svenska lärosäten och för gruppen högskolor </a:t>
            </a:r>
            <a:r>
              <a:rPr lang="sv-SE" sz="2200" b="1" i="1" dirty="0" smtClean="0">
                <a:ea typeface="Times New Roman" panose="02020603050405020304" pitchFamily="18" charset="0"/>
              </a:rPr>
              <a:t/>
            </a:r>
            <a:br>
              <a:rPr lang="sv-SE" sz="2200" b="1" i="1" dirty="0" smtClean="0">
                <a:ea typeface="Times New Roman" panose="02020603050405020304" pitchFamily="18" charset="0"/>
              </a:rPr>
            </a:br>
            <a:r>
              <a:rPr lang="sv-SE" sz="2200" b="1" i="1" dirty="0" smtClean="0">
                <a:ea typeface="Times New Roman" panose="02020603050405020304" pitchFamily="18" charset="0"/>
              </a:rPr>
              <a:t>(</a:t>
            </a:r>
            <a:r>
              <a:rPr lang="sv-SE" sz="2200" b="1" i="1" dirty="0">
                <a:ea typeface="Times New Roman" panose="02020603050405020304" pitchFamily="18" charset="0"/>
              </a:rPr>
              <a:t>14 stycken) på en aggregerad nivå</a:t>
            </a:r>
            <a:endParaRPr lang="sv-SE" sz="2200" b="1" dirty="0"/>
          </a:p>
        </p:txBody>
      </p:sp>
      <p:sp>
        <p:nvSpPr>
          <p:cNvPr id="8" name="Rektangel 7"/>
          <p:cNvSpPr/>
          <p:nvPr/>
        </p:nvSpPr>
        <p:spPr>
          <a:xfrm>
            <a:off x="539999" y="5850000"/>
            <a:ext cx="6795130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100" i="1" dirty="0">
                <a:ea typeface="Times New Roman" panose="02020603050405020304" pitchFamily="18" charset="0"/>
              </a:rPr>
              <a:t>Artiklar publicerade 2013–2015. Den vågräta axeln visar ett lärosätes relativa specialiseringsindex (RSI).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Den </a:t>
            </a:r>
            <a:r>
              <a:rPr lang="sv-SE" sz="1100" i="1" dirty="0">
                <a:ea typeface="Times New Roman" panose="02020603050405020304" pitchFamily="18" charset="0"/>
              </a:rPr>
              <a:t>lodräta axeln visar citeringsgenomslaget (andel högciterade publikationer inom de olika </a:t>
            </a:r>
            <a:r>
              <a:rPr lang="sv-SE" sz="1100" i="1" dirty="0" smtClean="0">
                <a:ea typeface="Times New Roman" panose="02020603050405020304" pitchFamily="18" charset="0"/>
              </a:rPr>
              <a:t>ämnes-</a:t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områdena</a:t>
            </a:r>
            <a:r>
              <a:rPr lang="sv-SE" sz="1100" i="1" dirty="0">
                <a:ea typeface="Times New Roman" panose="02020603050405020304" pitchFamily="18" charset="0"/>
              </a:rPr>
              <a:t>). Cirklarnas yta är proportionerlig mot ämnets andel av respektive lärosätes samlade artikelvolym. </a:t>
            </a:r>
            <a:r>
              <a:rPr lang="sv-SE" sz="1100" i="1" dirty="0" smtClean="0">
                <a:ea typeface="Times New Roman" panose="02020603050405020304" pitchFamily="18" charset="0"/>
              </a:rPr>
              <a:t/>
            </a:r>
            <a:br>
              <a:rPr lang="sv-SE" sz="1100" i="1" dirty="0" smtClean="0">
                <a:ea typeface="Times New Roman" panose="02020603050405020304" pitchFamily="18" charset="0"/>
              </a:rPr>
            </a:br>
            <a:r>
              <a:rPr lang="sv-SE" sz="1100" i="1" dirty="0" smtClean="0">
                <a:ea typeface="Times New Roman" panose="02020603050405020304" pitchFamily="18" charset="0"/>
              </a:rPr>
              <a:t>Källa</a:t>
            </a:r>
            <a:r>
              <a:rPr lang="sv-SE" sz="1100" i="1" dirty="0">
                <a:ea typeface="Times New Roman" panose="02020603050405020304" pitchFamily="18" charset="0"/>
              </a:rPr>
              <a:t>: </a:t>
            </a:r>
            <a:r>
              <a:rPr lang="sv-SE" sz="1100" i="1" dirty="0" err="1">
                <a:ea typeface="Times New Roman" panose="02020603050405020304" pitchFamily="18" charset="0"/>
              </a:rPr>
              <a:t>Clarivate</a:t>
            </a:r>
            <a:r>
              <a:rPr lang="sv-SE" sz="1100" i="1" dirty="0">
                <a:ea typeface="Times New Roman" panose="02020603050405020304" pitchFamily="18" charset="0"/>
              </a:rPr>
              <a:t> </a:t>
            </a:r>
            <a:r>
              <a:rPr lang="sv-SE" sz="1100" i="1" dirty="0" err="1">
                <a:ea typeface="Times New Roman" panose="02020603050405020304" pitchFamily="18" charset="0"/>
              </a:rPr>
              <a:t>Analytics</a:t>
            </a:r>
            <a:r>
              <a:rPr lang="sv-SE" sz="1100" i="1" dirty="0">
                <a:ea typeface="Times New Roman" panose="02020603050405020304" pitchFamily="18" charset="0"/>
              </a:rPr>
              <a:t>. Ur Vetenskapsrådet: Forskningsbarometern 2017 (Figur 33). </a:t>
            </a:r>
            <a:endParaRPr lang="sv-SE" sz="1100" dirty="0">
              <a:ea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" y="1484784"/>
            <a:ext cx="7126834" cy="40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6" name="Rubrik 4"/>
          <p:cNvSpPr txBox="1">
            <a:spLocks/>
          </p:cNvSpPr>
          <p:nvPr/>
        </p:nvSpPr>
        <p:spPr>
          <a:xfrm>
            <a:off x="0" y="2484000"/>
            <a:ext cx="9144000" cy="468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3000" b="1" dirty="0" smtClean="0"/>
              <a:t>Om forskningsbarometern</a:t>
            </a:r>
            <a:endParaRPr lang="sv-SE" sz="3000" b="1" dirty="0"/>
          </a:p>
        </p:txBody>
      </p:sp>
      <p:sp>
        <p:nvSpPr>
          <p:cNvPr id="9" name="Platshållare för text 2"/>
          <p:cNvSpPr txBox="1">
            <a:spLocks/>
          </p:cNvSpPr>
          <p:nvPr/>
        </p:nvSpPr>
        <p:spPr>
          <a:xfrm>
            <a:off x="540001" y="3204000"/>
            <a:ext cx="8063999" cy="2853096"/>
          </a:xfrm>
          <a:prstGeom prst="rect">
            <a:avLst/>
          </a:prstGeom>
        </p:spPr>
        <p:txBody>
          <a:bodyPr lIns="0" tIns="0" rIns="0" bIns="0" numCol="2">
            <a:noAutofit/>
          </a:bodyPr>
          <a:lstStyle>
            <a:lvl1pPr marL="342856" indent="-342856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68288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85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9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133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27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5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6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74688">
              <a:buNone/>
            </a:pPr>
            <a:r>
              <a:rPr lang="sv-SE" sz="2200" b="1" dirty="0" smtClean="0"/>
              <a:t>Baseras på statistik från</a:t>
            </a:r>
          </a:p>
          <a:p>
            <a:pPr marL="0" indent="0" defTabSz="674688">
              <a:spcBef>
                <a:spcPts val="450"/>
              </a:spcBef>
              <a:buNone/>
            </a:pPr>
            <a:r>
              <a:rPr lang="sv-SE" sz="1900" dirty="0" smtClean="0"/>
              <a:t>SCB, UKÄ, </a:t>
            </a:r>
            <a:r>
              <a:rPr lang="sv-SE" sz="1900" dirty="0" err="1" smtClean="0"/>
              <a:t>Vinnova</a:t>
            </a:r>
            <a:r>
              <a:rPr lang="sv-SE" sz="1900" dirty="0" smtClean="0"/>
              <a:t>, OECD, </a:t>
            </a:r>
            <a:r>
              <a:rPr lang="sv-SE" sz="1900" dirty="0" err="1" smtClean="0"/>
              <a:t>Clarivate</a:t>
            </a:r>
            <a:r>
              <a:rPr lang="sv-SE" sz="1900" dirty="0" smtClean="0"/>
              <a:t> </a:t>
            </a:r>
            <a:r>
              <a:rPr lang="sv-SE" sz="1900" dirty="0" err="1" smtClean="0"/>
              <a:t>Analytics</a:t>
            </a:r>
            <a:r>
              <a:rPr lang="sv-SE" sz="1900" dirty="0" smtClean="0"/>
              <a:t> m.fl.</a:t>
            </a:r>
          </a:p>
          <a:p>
            <a:pPr marL="0" indent="0" defTabSz="674688">
              <a:buNone/>
            </a:pPr>
            <a:endParaRPr lang="sv-SE" sz="1900" dirty="0" smtClean="0"/>
          </a:p>
          <a:p>
            <a:pPr marL="0" indent="0" defTabSz="674688">
              <a:buNone/>
            </a:pPr>
            <a:r>
              <a:rPr lang="sv-SE" sz="2200" b="1" dirty="0" smtClean="0"/>
              <a:t>Utkommer</a:t>
            </a:r>
          </a:p>
          <a:p>
            <a:pPr marL="0" indent="0" defTabSz="674688">
              <a:spcBef>
                <a:spcPts val="450"/>
              </a:spcBef>
              <a:buNone/>
            </a:pPr>
            <a:r>
              <a:rPr lang="sv-SE" sz="1900" dirty="0" smtClean="0"/>
              <a:t>Ny utgåva planeras vartannat år:</a:t>
            </a:r>
          </a:p>
          <a:p>
            <a:pPr defTabSz="674688">
              <a:spcBef>
                <a:spcPts val="450"/>
              </a:spcBef>
            </a:pPr>
            <a:r>
              <a:rPr lang="sv-SE" sz="1900" dirty="0" smtClean="0"/>
              <a:t>Juni 2019</a:t>
            </a:r>
          </a:p>
          <a:p>
            <a:pPr defTabSz="674688">
              <a:spcBef>
                <a:spcPts val="450"/>
              </a:spcBef>
            </a:pPr>
            <a:r>
              <a:rPr lang="sv-SE" sz="1900" dirty="0" smtClean="0"/>
              <a:t>Juni 2021</a:t>
            </a:r>
          </a:p>
          <a:p>
            <a:pPr marL="0" indent="0" defTabSz="674688">
              <a:buNone/>
            </a:pPr>
            <a:r>
              <a:rPr lang="sv-SE" sz="2200" b="1" dirty="0" smtClean="0"/>
              <a:t>Sammanställs av</a:t>
            </a:r>
          </a:p>
          <a:p>
            <a:pPr marL="0" indent="0" defTabSz="674688">
              <a:spcBef>
                <a:spcPts val="450"/>
              </a:spcBef>
              <a:buNone/>
            </a:pPr>
            <a:r>
              <a:rPr lang="sv-SE" sz="1900" dirty="0" smtClean="0"/>
              <a:t>Vetenskapsrådets </a:t>
            </a:r>
            <a:r>
              <a:rPr lang="sv-SE" sz="1900" dirty="0" smtClean="0"/>
              <a:t>avdelning för forskningspolitik</a:t>
            </a:r>
          </a:p>
          <a:p>
            <a:pPr marL="0" indent="0" defTabSz="674688">
              <a:spcBef>
                <a:spcPts val="450"/>
              </a:spcBef>
              <a:buNone/>
            </a:pPr>
            <a:endParaRPr lang="sv-SE" sz="1900" dirty="0"/>
          </a:p>
          <a:p>
            <a:pPr marL="0" indent="0" defTabSz="674688">
              <a:spcBef>
                <a:spcPts val="450"/>
              </a:spcBef>
              <a:buNone/>
            </a:pPr>
            <a:r>
              <a:rPr lang="sv-SE" sz="1900" dirty="0" err="1" smtClean="0"/>
              <a:t>vr.se</a:t>
            </a:r>
            <a:r>
              <a:rPr lang="sv-SE" sz="1900" dirty="0" smtClean="0"/>
              <a:t>/forskningsbarometern2017</a:t>
            </a:r>
            <a:endParaRPr lang="sv-SE" sz="19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dirty="0"/>
              <a:t>Svensk FoU i internationell jämförelse för ett urval indikatorer</a:t>
            </a:r>
          </a:p>
        </p:txBody>
      </p:sp>
      <p:sp>
        <p:nvSpPr>
          <p:cNvPr id="8" name="Platshållare för text 3"/>
          <p:cNvSpPr txBox="1">
            <a:spLocks/>
          </p:cNvSpPr>
          <p:nvPr/>
        </p:nvSpPr>
        <p:spPr>
          <a:xfrm>
            <a:off x="540001" y="6030001"/>
            <a:ext cx="6623999" cy="827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68288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85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9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133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27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5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6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100" i="1" dirty="0" smtClean="0">
                <a:solidFill>
                  <a:schemeClr val="tx1"/>
                </a:solidFill>
                <a:latin typeface="+mn-lt"/>
                <a:ea typeface="Arial Hebrew Scholar" charset="-79"/>
                <a:cs typeface="Arial Hebrew Scholar" charset="-79"/>
              </a:rPr>
              <a:t>Sveriges värden jämförs med medelvärdet för samtliga OECD-länder och med medelvärdet för de fem toppländerna. Data för 2015; publiceringsdata för artiklar publicerade 2013–2015. Källa: OECD och </a:t>
            </a:r>
            <a:r>
              <a:rPr lang="sv-SE" sz="1100" i="1" dirty="0" err="1" smtClean="0">
                <a:solidFill>
                  <a:schemeClr val="tx1"/>
                </a:solidFill>
                <a:latin typeface="+mn-lt"/>
                <a:ea typeface="Arial Hebrew Scholar" charset="-79"/>
                <a:cs typeface="Arial Hebrew Scholar" charset="-79"/>
              </a:rPr>
              <a:t>Clarivate</a:t>
            </a:r>
            <a:r>
              <a:rPr lang="sv-SE" sz="1100" i="1" dirty="0" smtClean="0">
                <a:solidFill>
                  <a:schemeClr val="tx1"/>
                </a:solidFill>
                <a:latin typeface="+mn-lt"/>
                <a:ea typeface="Arial Hebrew Scholar" charset="-79"/>
                <a:cs typeface="Arial Hebrew Scholar" charset="-79"/>
              </a:rPr>
              <a:t> </a:t>
            </a:r>
            <a:r>
              <a:rPr lang="sv-SE" sz="1100" i="1" dirty="0" err="1" smtClean="0">
                <a:solidFill>
                  <a:schemeClr val="tx1"/>
                </a:solidFill>
                <a:latin typeface="+mn-lt"/>
                <a:ea typeface="Arial Hebrew Scholar" charset="-79"/>
                <a:cs typeface="Arial Hebrew Scholar" charset="-79"/>
              </a:rPr>
              <a:t>Analytics</a:t>
            </a:r>
            <a:r>
              <a:rPr lang="sv-SE" sz="1100" i="1" dirty="0" smtClean="0">
                <a:solidFill>
                  <a:schemeClr val="tx1"/>
                </a:solidFill>
                <a:latin typeface="+mn-lt"/>
                <a:ea typeface="Arial Hebrew Scholar" charset="-79"/>
                <a:cs typeface="Arial Hebrew Scholar" charset="-79"/>
              </a:rPr>
              <a:t>. Ur Vetenskapsrådet: Forskningsbarometern 2017 (Figur 1).</a:t>
            </a:r>
            <a:endParaRPr lang="sv-SE" sz="1100" dirty="0" smtClean="0">
              <a:solidFill>
                <a:schemeClr val="tx1"/>
              </a:solidFill>
              <a:latin typeface="+mn-lt"/>
              <a:ea typeface="Arial Hebrew Scholar" charset="-79"/>
              <a:cs typeface="Arial Hebrew Scholar" charset="-79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52" y="1268760"/>
            <a:ext cx="6895696" cy="44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856"/>
            <a:ext cx="9144000" cy="34381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0"/>
            <a:ext cx="9144000" cy="3420000"/>
          </a:xfrm>
          <a:prstGeom prst="rect">
            <a:avLst/>
          </a:prstGeom>
        </p:spPr>
        <p:txBody>
          <a:bodyPr lIns="0" tIns="0" rIns="0" bIns="720000"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dirty="0" smtClean="0"/>
              <a:t>Sveriges forskningsresurser</a:t>
            </a:r>
          </a:p>
          <a:p>
            <a:r>
              <a:rPr lang="sv-SE" sz="4000" dirty="0" smtClean="0"/>
              <a:t>i jämförelse med ett urval länder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7265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dirty="0"/>
              <a:t>Antal forskare (årsverken) per tusen invånare och </a:t>
            </a:r>
            <a:r>
              <a:rPr lang="sv-SE" sz="2200" b="1" dirty="0" smtClean="0"/>
              <a:t>landets</a:t>
            </a:r>
          </a:p>
          <a:p>
            <a:r>
              <a:rPr lang="sv-SE" sz="2200" b="1" dirty="0" smtClean="0"/>
              <a:t>totala </a:t>
            </a:r>
            <a:r>
              <a:rPr lang="sv-SE" sz="2200" b="1" dirty="0"/>
              <a:t>utgifter för FoU som andel av BNP år </a:t>
            </a:r>
            <a:r>
              <a:rPr lang="sv-SE" sz="2200" b="1" dirty="0" smtClean="0"/>
              <a:t>2015</a:t>
            </a:r>
            <a:endParaRPr lang="sv-SE" sz="2200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05" y="1412776"/>
            <a:ext cx="5868590" cy="4567222"/>
          </a:xfrm>
          <a:prstGeom prst="rect">
            <a:avLst/>
          </a:prstGeom>
        </p:spPr>
      </p:pic>
      <p:sp>
        <p:nvSpPr>
          <p:cNvPr id="7" name="Platshållare för text 3"/>
          <p:cNvSpPr txBox="1">
            <a:spLocks/>
          </p:cNvSpPr>
          <p:nvPr/>
        </p:nvSpPr>
        <p:spPr>
          <a:xfrm>
            <a:off x="540001" y="6210000"/>
            <a:ext cx="6192239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68288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85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9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133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27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5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6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1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Cirklarnas yta motsvarar ländernas andel av de sammanlagda FoU-utgifterna för samtliga länder som ingår i figuren. Källa: OECD. Ur Vetenskapsrådet: Forskningsbarometern 2017 (Figur 2).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 txBox="1">
            <a:spLocks/>
          </p:cNvSpPr>
          <p:nvPr/>
        </p:nvSpPr>
        <p:spPr>
          <a:xfrm>
            <a:off x="0" y="360000"/>
            <a:ext cx="9144000" cy="46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200" b="1" dirty="0"/>
              <a:t>Utvecklingen av utgifter för </a:t>
            </a:r>
            <a:r>
              <a:rPr lang="sv-SE" sz="2200" b="1" dirty="0" smtClean="0"/>
              <a:t>FoU</a:t>
            </a:r>
          </a:p>
          <a:p>
            <a:r>
              <a:rPr lang="sv-SE" sz="2200" b="1" dirty="0" smtClean="0"/>
              <a:t>som </a:t>
            </a:r>
            <a:r>
              <a:rPr lang="sv-SE" sz="2200" b="1" dirty="0"/>
              <a:t>andel av BNP under perioden </a:t>
            </a:r>
            <a:r>
              <a:rPr lang="sv-SE" sz="2200" b="1" dirty="0" smtClean="0"/>
              <a:t>2001–2015</a:t>
            </a:r>
            <a:endParaRPr lang="sv-SE" sz="2200" dirty="0"/>
          </a:p>
        </p:txBody>
      </p:sp>
      <p:sp>
        <p:nvSpPr>
          <p:cNvPr id="8" name="Platshållare för text 3"/>
          <p:cNvSpPr txBox="1">
            <a:spLocks/>
          </p:cNvSpPr>
          <p:nvPr/>
        </p:nvSpPr>
        <p:spPr>
          <a:xfrm>
            <a:off x="540001" y="6210000"/>
            <a:ext cx="6192239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68288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85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92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133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27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4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5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6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100" i="1" dirty="0">
                <a:solidFill>
                  <a:schemeClr val="tx1"/>
                </a:solidFill>
              </a:rPr>
              <a:t>Sverige jämförs här med ett mindre antal länder för att tydligare åskådliggöra utvecklingen. </a:t>
            </a:r>
            <a:r>
              <a:rPr lang="sv-SE" sz="1100" i="1" dirty="0" smtClean="0">
                <a:solidFill>
                  <a:schemeClr val="tx1"/>
                </a:solidFill>
              </a:rPr>
              <a:t/>
            </a:r>
            <a:br>
              <a:rPr lang="sv-SE" sz="1100" i="1" dirty="0" smtClean="0">
                <a:solidFill>
                  <a:schemeClr val="tx1"/>
                </a:solidFill>
              </a:rPr>
            </a:br>
            <a:r>
              <a:rPr lang="sv-SE" sz="1100" i="1" dirty="0" smtClean="0">
                <a:solidFill>
                  <a:schemeClr val="tx1"/>
                </a:solidFill>
              </a:rPr>
              <a:t>Källa</a:t>
            </a:r>
            <a:r>
              <a:rPr lang="sv-SE" sz="1100" i="1" dirty="0">
                <a:solidFill>
                  <a:schemeClr val="tx1"/>
                </a:solidFill>
              </a:rPr>
              <a:t>: OECD. Ur Vetenskapsrådet: Forskningsbarometern 2017 (Figur 3).</a:t>
            </a:r>
            <a:endParaRPr lang="sv-SE" sz="1100" dirty="0">
              <a:solidFill>
                <a:schemeClr val="tx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7" y="1772816"/>
            <a:ext cx="8071906" cy="390014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856"/>
            <a:ext cx="9144000" cy="34381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6315456"/>
            <a:ext cx="1673352" cy="54254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0" y="0"/>
            <a:ext cx="9144000" cy="3420000"/>
          </a:xfrm>
          <a:prstGeom prst="rect">
            <a:avLst/>
          </a:prstGeom>
        </p:spPr>
        <p:txBody>
          <a:bodyPr lIns="0" tIns="0" rIns="0" bIns="720000" anchor="b" anchorCtr="0"/>
          <a:lstStyle>
            <a:lvl1pPr algn="ctr" defTabSz="9142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dirty="0" smtClean="0"/>
              <a:t>Finansiering av forskning</a:t>
            </a:r>
          </a:p>
          <a:p>
            <a:r>
              <a:rPr lang="sv-SE" sz="4000" dirty="0" smtClean="0"/>
              <a:t>och utveckling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736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 PPT-mall 2015_vers150806">
  <a:themeElements>
    <a:clrScheme name="Vetenskapsråd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432"/>
      </a:accent1>
      <a:accent2>
        <a:srgbClr val="0A2873"/>
      </a:accent2>
      <a:accent3>
        <a:srgbClr val="E10019"/>
      </a:accent3>
      <a:accent4>
        <a:srgbClr val="509BA5"/>
      </a:accent4>
      <a:accent5>
        <a:srgbClr val="CDA041"/>
      </a:accent5>
      <a:accent6>
        <a:srgbClr val="821E41"/>
      </a:accent6>
      <a:hlink>
        <a:srgbClr val="362E1C"/>
      </a:hlink>
      <a:folHlink>
        <a:srgbClr val="D2002E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 anchor="t" anchorCtr="0"/>
      <a:lstStyle>
        <a:defPPr>
          <a:defRPr sz="30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R PPT-mall 160509.potx" id="{7F7CBD19-18CC-474C-A629-B11280FC213F}" vid="{DE556D26-CEB1-4E0F-AEF2-2392969DB64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 PPT-mall 170127</Template>
  <TotalTime>35077</TotalTime>
  <Words>1235</Words>
  <Application>Microsoft Office PowerPoint</Application>
  <PresentationFormat>Bildspel på skärmen (4:3)</PresentationFormat>
  <Paragraphs>226</Paragraphs>
  <Slides>48</Slides>
  <Notes>33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48</vt:i4>
      </vt:variant>
    </vt:vector>
  </HeadingPairs>
  <TitlesOfParts>
    <vt:vector size="53" baseType="lpstr">
      <vt:lpstr>Arial</vt:lpstr>
      <vt:lpstr>Arial Hebrew Scholar</vt:lpstr>
      <vt:lpstr>Calibri</vt:lpstr>
      <vt:lpstr>Times New Roman</vt:lpstr>
      <vt:lpstr>VR PPT-mall 2015_vers150806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Vetenskapsrådet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Vetenskapsrådet</dc:title>
  <dc:creator>Marlene Truedsson</dc:creator>
  <cp:lastModifiedBy>Marianne Wikgren</cp:lastModifiedBy>
  <cp:revision>164</cp:revision>
  <cp:lastPrinted>2017-09-05T09:38:09Z</cp:lastPrinted>
  <dcterms:created xsi:type="dcterms:W3CDTF">2017-08-29T11:25:03Z</dcterms:created>
  <dcterms:modified xsi:type="dcterms:W3CDTF">2017-12-04T14:04:11Z</dcterms:modified>
</cp:coreProperties>
</file>